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49"/>
  </p:notesMasterIdLst>
  <p:sldIdLst>
    <p:sldId id="256" r:id="rId4"/>
    <p:sldId id="258" r:id="rId5"/>
    <p:sldId id="257" r:id="rId6"/>
    <p:sldId id="261" r:id="rId7"/>
    <p:sldId id="328" r:id="rId8"/>
    <p:sldId id="327" r:id="rId9"/>
    <p:sldId id="329" r:id="rId10"/>
    <p:sldId id="263" r:id="rId11"/>
    <p:sldId id="265" r:id="rId12"/>
    <p:sldId id="274" r:id="rId13"/>
    <p:sldId id="314" r:id="rId14"/>
    <p:sldId id="264" r:id="rId15"/>
    <p:sldId id="262" r:id="rId16"/>
    <p:sldId id="312" r:id="rId17"/>
    <p:sldId id="301" r:id="rId18"/>
    <p:sldId id="279" r:id="rId19"/>
    <p:sldId id="324" r:id="rId20"/>
    <p:sldId id="341" r:id="rId21"/>
    <p:sldId id="317" r:id="rId22"/>
    <p:sldId id="313" r:id="rId23"/>
    <p:sldId id="298" r:id="rId24"/>
    <p:sldId id="332" r:id="rId25"/>
    <p:sldId id="339" r:id="rId26"/>
    <p:sldId id="336" r:id="rId27"/>
    <p:sldId id="338" r:id="rId28"/>
    <p:sldId id="307" r:id="rId29"/>
    <p:sldId id="276" r:id="rId30"/>
    <p:sldId id="271" r:id="rId31"/>
    <p:sldId id="286" r:id="rId32"/>
    <p:sldId id="293" r:id="rId33"/>
    <p:sldId id="281" r:id="rId34"/>
    <p:sldId id="284" r:id="rId35"/>
    <p:sldId id="321" r:id="rId36"/>
    <p:sldId id="340" r:id="rId37"/>
    <p:sldId id="335" r:id="rId38"/>
    <p:sldId id="277" r:id="rId39"/>
    <p:sldId id="282" r:id="rId40"/>
    <p:sldId id="294" r:id="rId41"/>
    <p:sldId id="285" r:id="rId42"/>
    <p:sldId id="283" r:id="rId43"/>
    <p:sldId id="334" r:id="rId44"/>
    <p:sldId id="319" r:id="rId45"/>
    <p:sldId id="259" r:id="rId46"/>
    <p:sldId id="333" r:id="rId47"/>
    <p:sldId id="337"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0F4"/>
    <a:srgbClr val="3399FF"/>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p:cViewPr>
        <p:scale>
          <a:sx n="86" d="100"/>
          <a:sy n="86" d="100"/>
        </p:scale>
        <p:origin x="-504"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127" custLinFactNeighborY="532"/>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A83C9B65-F5DD-454C-A40B-5B9A9B406F84}" srcId="{4A2708E7-68CC-4F97-875A-F224EAC92E07}" destId="{0EDB0841-5364-4A01-86B0-08F2164032B6}" srcOrd="2" destOrd="0" parTransId="{45DFDD56-6483-4FBF-AEF8-5DAA84A17F67}" sibTransId="{28E088BD-7A2B-4617-B45F-176893D07596}"/>
    <dgm:cxn modelId="{52DBCC7F-58E6-40F2-90E0-F5843A3BBAAD}" type="presOf" srcId="{4A2708E7-68CC-4F97-875A-F224EAC92E07}" destId="{A7A3E541-EC89-4C19-986F-380989F95AAD}" srcOrd="0" destOrd="0" presId="urn:microsoft.com/office/officeart/2005/8/layout/hProcess9"/>
    <dgm:cxn modelId="{15B0CD48-D134-474D-AE10-111876970282}" type="presOf" srcId="{D6F38E54-F037-4342-B030-4E05020B5F1F}" destId="{E3249015-0E52-4E9C-97E2-C31755DA7C84}"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2BE1789-B941-43F6-8805-8D23AC7F320E}" type="presOf" srcId="{7AE7198D-12D3-4686-8D8C-5F829E0DBC24}" destId="{207D15A2-AF95-44EF-AA73-8DFD3E93D4D0}"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71F246A1-AFCC-4A3B-9F07-F3E7931652D8}" type="presOf" srcId="{0EDB0841-5364-4A01-86B0-08F2164032B6}" destId="{B96F21A7-FF77-4091-8524-2D0FE362DC7E}" srcOrd="0" destOrd="0" presId="urn:microsoft.com/office/officeart/2005/8/layout/hProcess9"/>
    <dgm:cxn modelId="{FE18F0C9-6E01-4E2B-A12F-1CADDC402BB8}" type="presParOf" srcId="{A7A3E541-EC89-4C19-986F-380989F95AAD}" destId="{9FF1B752-78E5-4353-B550-04E276A60E8C}" srcOrd="0" destOrd="0" presId="urn:microsoft.com/office/officeart/2005/8/layout/hProcess9"/>
    <dgm:cxn modelId="{61ED8EAA-E668-45E3-90B9-0AAB887463D2}" type="presParOf" srcId="{A7A3E541-EC89-4C19-986F-380989F95AAD}" destId="{A6C4B2DD-251F-416A-9126-C35CF776C2E4}" srcOrd="1" destOrd="0" presId="urn:microsoft.com/office/officeart/2005/8/layout/hProcess9"/>
    <dgm:cxn modelId="{13A6C412-5F90-4DE4-83CE-AFFA1528CD1B}" type="presParOf" srcId="{A6C4B2DD-251F-416A-9126-C35CF776C2E4}" destId="{207D15A2-AF95-44EF-AA73-8DFD3E93D4D0}" srcOrd="0" destOrd="0" presId="urn:microsoft.com/office/officeart/2005/8/layout/hProcess9"/>
    <dgm:cxn modelId="{665E7A00-8118-46ED-9CAD-37F8E408AE37}" type="presParOf" srcId="{A6C4B2DD-251F-416A-9126-C35CF776C2E4}" destId="{75087EF4-5FAD-4A8F-8181-677D4A44AEB4}" srcOrd="1" destOrd="0" presId="urn:microsoft.com/office/officeart/2005/8/layout/hProcess9"/>
    <dgm:cxn modelId="{652806B5-B590-42C0-966C-EFCF8EE0F686}" type="presParOf" srcId="{A6C4B2DD-251F-416A-9126-C35CF776C2E4}" destId="{E3249015-0E52-4E9C-97E2-C31755DA7C84}" srcOrd="2" destOrd="0" presId="urn:microsoft.com/office/officeart/2005/8/layout/hProcess9"/>
    <dgm:cxn modelId="{2ACC6587-81C0-4805-A93B-65F370C27444}" type="presParOf" srcId="{A6C4B2DD-251F-416A-9126-C35CF776C2E4}" destId="{98426B35-6CEC-4DAC-9C23-367E3FDF4445}" srcOrd="3" destOrd="0" presId="urn:microsoft.com/office/officeart/2005/8/layout/hProcess9"/>
    <dgm:cxn modelId="{7DFAE6A1-936A-4676-A9EE-4D75DFA3BF0A}"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27B9A735-BA26-4C98-BF5A-978629A015CD}" type="presOf" srcId="{0EDB0841-5364-4A01-86B0-08F2164032B6}" destId="{B96F21A7-FF77-4091-8524-2D0FE362DC7E}" srcOrd="0" destOrd="0" presId="urn:microsoft.com/office/officeart/2005/8/layout/hProcess9"/>
    <dgm:cxn modelId="{45F172C5-9B1A-4D0A-AAC5-9CA9B2D07DA0}"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E5FEEF1E-3AB0-4349-BD9A-5DEFA25A12A6}" type="presOf" srcId="{D6F38E54-F037-4342-B030-4E05020B5F1F}" destId="{E3249015-0E52-4E9C-97E2-C31755DA7C84}" srcOrd="0" destOrd="0" presId="urn:microsoft.com/office/officeart/2005/8/layout/hProcess9"/>
    <dgm:cxn modelId="{9FC9AF57-222B-433B-AEC0-5CD1A30BD029}" type="presOf" srcId="{7AE7198D-12D3-4686-8D8C-5F829E0DBC24}" destId="{207D15A2-AF95-44EF-AA73-8DFD3E93D4D0}" srcOrd="0" destOrd="0" presId="urn:microsoft.com/office/officeart/2005/8/layout/hProcess9"/>
    <dgm:cxn modelId="{CD3B4E57-8FC8-4E16-8C9D-686879A6FFCD}" type="presParOf" srcId="{A7A3E541-EC89-4C19-986F-380989F95AAD}" destId="{9FF1B752-78E5-4353-B550-04E276A60E8C}" srcOrd="0" destOrd="0" presId="urn:microsoft.com/office/officeart/2005/8/layout/hProcess9"/>
    <dgm:cxn modelId="{54430DB0-A1EA-4D2F-B131-4C1E3D6769D4}" type="presParOf" srcId="{A7A3E541-EC89-4C19-986F-380989F95AAD}" destId="{A6C4B2DD-251F-416A-9126-C35CF776C2E4}" srcOrd="1" destOrd="0" presId="urn:microsoft.com/office/officeart/2005/8/layout/hProcess9"/>
    <dgm:cxn modelId="{B499767A-99E9-4AAC-B1F5-219BB649ED46}" type="presParOf" srcId="{A6C4B2DD-251F-416A-9126-C35CF776C2E4}" destId="{207D15A2-AF95-44EF-AA73-8DFD3E93D4D0}" srcOrd="0" destOrd="0" presId="urn:microsoft.com/office/officeart/2005/8/layout/hProcess9"/>
    <dgm:cxn modelId="{1DE0D3FC-0EEB-4B8E-BD3D-524A6B9C7DAE}" type="presParOf" srcId="{A6C4B2DD-251F-416A-9126-C35CF776C2E4}" destId="{75087EF4-5FAD-4A8F-8181-677D4A44AEB4}" srcOrd="1" destOrd="0" presId="urn:microsoft.com/office/officeart/2005/8/layout/hProcess9"/>
    <dgm:cxn modelId="{70B53E0F-9C9A-4EAB-9378-FDF358B00D50}" type="presParOf" srcId="{A6C4B2DD-251F-416A-9126-C35CF776C2E4}" destId="{E3249015-0E52-4E9C-97E2-C31755DA7C84}" srcOrd="2" destOrd="0" presId="urn:microsoft.com/office/officeart/2005/8/layout/hProcess9"/>
    <dgm:cxn modelId="{B70B2569-ABE1-4D1A-8E27-158C0B6B1852}" type="presParOf" srcId="{A6C4B2DD-251F-416A-9126-C35CF776C2E4}" destId="{98426B35-6CEC-4DAC-9C23-367E3FDF4445}" srcOrd="3" destOrd="0" presId="urn:microsoft.com/office/officeart/2005/8/layout/hProcess9"/>
    <dgm:cxn modelId="{53B9CC9B-62B9-42CD-BC30-8409E3ED7394}"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378004" y="0"/>
          <a:ext cx="4223269" cy="3308948"/>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0" y="992684"/>
          <a:ext cx="1490565" cy="1323579"/>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64612" y="1057296"/>
        <a:ext cx="1361341" cy="1194355"/>
      </dsp:txXfrm>
    </dsp:sp>
    <dsp:sp modelId="{E3249015-0E52-4E9C-97E2-C31755DA7C84}">
      <dsp:nvSpPr>
        <dsp:cNvPr id="0" name=""/>
        <dsp:cNvSpPr/>
      </dsp:nvSpPr>
      <dsp:spPr>
        <a:xfrm>
          <a:off x="1738993" y="992684"/>
          <a:ext cx="1490565" cy="132357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1803605" y="1057296"/>
        <a:ext cx="1361341" cy="1194355"/>
      </dsp:txXfrm>
    </dsp:sp>
    <dsp:sp modelId="{B96F21A7-FF77-4091-8524-2D0FE362DC7E}">
      <dsp:nvSpPr>
        <dsp:cNvPr id="0" name=""/>
        <dsp:cNvSpPr/>
      </dsp:nvSpPr>
      <dsp:spPr>
        <a:xfrm>
          <a:off x="3477986" y="992684"/>
          <a:ext cx="1490565" cy="1323579"/>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3542598" y="1057296"/>
        <a:ext cx="1361341" cy="1194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14701" y="0"/>
          <a:ext cx="4298756" cy="306101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157357" y="918305"/>
          <a:ext cx="1517208" cy="1224406"/>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217128" y="978076"/>
        <a:ext cx="1397666" cy="1104864"/>
      </dsp:txXfrm>
    </dsp:sp>
    <dsp:sp modelId="{E3249015-0E52-4E9C-97E2-C31755DA7C84}">
      <dsp:nvSpPr>
        <dsp:cNvPr id="0" name=""/>
        <dsp:cNvSpPr/>
      </dsp:nvSpPr>
      <dsp:spPr>
        <a:xfrm>
          <a:off x="1927433" y="989528"/>
          <a:ext cx="1202493" cy="108195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endParaRPr lang="zh-CN" altLang="en-US" sz="4500" kern="1200">
            <a:solidFill>
              <a:sysClr val="window" lastClr="C7EDCB"/>
            </a:solidFill>
            <a:latin typeface="Calibri"/>
            <a:ea typeface="宋体"/>
            <a:cs typeface="+mn-cs"/>
          </a:endParaRPr>
        </a:p>
      </dsp:txBody>
      <dsp:txXfrm>
        <a:off x="1980250" y="1042345"/>
        <a:ext cx="1096859" cy="976325"/>
      </dsp:txXfrm>
    </dsp:sp>
    <dsp:sp modelId="{B96F21A7-FF77-4091-8524-2D0FE362DC7E}">
      <dsp:nvSpPr>
        <dsp:cNvPr id="0" name=""/>
        <dsp:cNvSpPr/>
      </dsp:nvSpPr>
      <dsp:spPr>
        <a:xfrm>
          <a:off x="3382794" y="918305"/>
          <a:ext cx="1517208" cy="1224406"/>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3442565" y="978076"/>
        <a:ext cx="1397666" cy="11048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22</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27</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36</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42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a:p>
            <a:r>
              <a:rPr lang="en-US" altLang="zh-CN" dirty="0" smtClean="0"/>
              <a:t>2.</a:t>
            </a:r>
            <a:r>
              <a:rPr lang="zh-CN" altLang="en-US" dirty="0" smtClean="0"/>
              <a:t>帮助医学专家宝贵理论和丰富临床经验的保存、整理和传播</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r>
              <a:rPr lang="en-US" altLang="zh-CN" dirty="0" smtClean="0"/>
              <a:t>White Paper that presents a roadmap for national action on clinical decision support</a:t>
            </a:r>
            <a:endParaRPr lang="zh-CN" altLang="en-US" dirty="0" smtClean="0"/>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18F9568F-B068-467A-A5BB-FC8244D50042}" type="datetimeFigureOut">
              <a:rPr lang="zh-CN" altLang="en-US"/>
              <a:pPr>
                <a:defRPr/>
              </a:pPr>
              <a:t>2014/1/5</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4C88D6F-68DF-418E-961B-3C151A48563F}" type="slidenum">
              <a:rPr lang="zh-CN" altLang="en-US"/>
              <a:pPr>
                <a:defRPr/>
              </a:pPr>
              <a:t>‹#›</a:t>
            </a:fld>
            <a:endParaRPr lang="zh-CN" altLang="en-US"/>
          </a:p>
        </p:txBody>
      </p:sp>
    </p:spTree>
    <p:extLst>
      <p:ext uri="{BB962C8B-B14F-4D97-AF65-F5344CB8AC3E}">
        <p14:creationId xmlns:p14="http://schemas.microsoft.com/office/powerpoint/2010/main" val="4288970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B06748C4-F395-4CC3-A10E-9F811CD6B035}" type="datetimeFigureOut">
              <a:rPr lang="zh-CN" altLang="en-US"/>
              <a:pPr>
                <a:defRPr/>
              </a:pPr>
              <a:t>2014/1/5</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470D6DE6-62E2-478D-87B8-F6190CD5F998}" type="slidenum">
              <a:rPr lang="zh-CN" altLang="en-US"/>
              <a:pPr>
                <a:defRPr/>
              </a:pPr>
              <a:t>‹#›</a:t>
            </a:fld>
            <a:endParaRPr lang="zh-CN" altLang="en-US"/>
          </a:p>
        </p:txBody>
      </p:sp>
    </p:spTree>
    <p:extLst>
      <p:ext uri="{BB962C8B-B14F-4D97-AF65-F5344CB8AC3E}">
        <p14:creationId xmlns:p14="http://schemas.microsoft.com/office/powerpoint/2010/main" val="43855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710"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F07A14B-6307-4D48-9EF5-2863ADE2DF2B}" type="datetimeFigureOut">
              <a:rPr lang="zh-CN" altLang="en-US"/>
              <a:pPr>
                <a:defRPr/>
              </a:pPr>
              <a:t>2014/1/5</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4BF0D97-BBA0-4113-ABA2-038E953406EF}" type="slidenum">
              <a:rPr lang="zh-CN" altLang="en-US"/>
              <a:pPr>
                <a:defRPr/>
              </a:pPr>
              <a:t>‹#›</a:t>
            </a:fld>
            <a:endParaRPr lang="zh-CN" altLang="en-US"/>
          </a:p>
        </p:txBody>
      </p:sp>
    </p:spTree>
    <p:extLst>
      <p:ext uri="{BB962C8B-B14F-4D97-AF65-F5344CB8AC3E}">
        <p14:creationId xmlns:p14="http://schemas.microsoft.com/office/powerpoint/2010/main" val="3379022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7E17C86E-8082-4A84-9B44-304274614E3C}" type="datetimeFigureOut">
              <a:rPr lang="zh-CN" altLang="en-US"/>
              <a:pPr>
                <a:defRPr/>
              </a:pPr>
              <a:t>2014/1/5</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4393885-8636-4DFC-8CF5-AB84968F538C}" type="slidenum">
              <a:rPr lang="zh-CN" altLang="en-US"/>
              <a:pPr>
                <a:defRPr/>
              </a:pPr>
              <a:t>‹#›</a:t>
            </a:fld>
            <a:endParaRPr lang="zh-CN" altLang="en-US"/>
          </a:p>
        </p:txBody>
      </p:sp>
    </p:spTree>
    <p:extLst>
      <p:ext uri="{BB962C8B-B14F-4D97-AF65-F5344CB8AC3E}">
        <p14:creationId xmlns:p14="http://schemas.microsoft.com/office/powerpoint/2010/main" val="620994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3979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3979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28" y="1535113"/>
            <a:ext cx="40421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628" y="2174875"/>
            <a:ext cx="40421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A9EE791E-07D4-4379-8EF0-AACF085CDACF}" type="datetimeFigureOut">
              <a:rPr lang="zh-CN" altLang="en-US"/>
              <a:pPr>
                <a:defRPr/>
              </a:pPr>
              <a:t>2014/1/5</a:t>
            </a:fld>
            <a:endParaRPr lang="zh-CN" alt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E1BAD4C1-791E-4634-86E7-115CA41EAA04}" type="slidenum">
              <a:rPr lang="zh-CN" altLang="en-US"/>
              <a:pPr>
                <a:defRPr/>
              </a:pPr>
              <a:t>‹#›</a:t>
            </a:fld>
            <a:endParaRPr lang="zh-CN" altLang="en-US"/>
          </a:p>
        </p:txBody>
      </p:sp>
    </p:spTree>
    <p:extLst>
      <p:ext uri="{BB962C8B-B14F-4D97-AF65-F5344CB8AC3E}">
        <p14:creationId xmlns:p14="http://schemas.microsoft.com/office/powerpoint/2010/main" val="257768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8C709E26-4ABC-48B4-AB1E-E2FAFD53B4C0}" type="datetimeFigureOut">
              <a:rPr lang="zh-CN" altLang="en-US"/>
              <a:pPr>
                <a:defRPr/>
              </a:pPr>
              <a:t>2014/1/5</a:t>
            </a:fld>
            <a:endParaRPr lang="zh-CN" alt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C403492C-2497-4050-BC29-667D5ECA02D4}" type="slidenum">
              <a:rPr lang="zh-CN" altLang="en-US"/>
              <a:pPr>
                <a:defRPr/>
              </a:pPr>
              <a:t>‹#›</a:t>
            </a:fld>
            <a:endParaRPr lang="zh-CN" altLang="en-US"/>
          </a:p>
        </p:txBody>
      </p:sp>
    </p:spTree>
    <p:extLst>
      <p:ext uri="{BB962C8B-B14F-4D97-AF65-F5344CB8AC3E}">
        <p14:creationId xmlns:p14="http://schemas.microsoft.com/office/powerpoint/2010/main" val="332794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06FA054-190C-45B1-B4B8-478857701060}" type="datetimeFigureOut">
              <a:rPr lang="zh-CN" altLang="en-US"/>
              <a:pPr>
                <a:defRPr/>
              </a:pPr>
              <a:t>2014/1/5</a:t>
            </a:fld>
            <a:endParaRPr lang="zh-CN" alt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730B0893-05AC-4685-A8B8-FE09E36A846E}" type="slidenum">
              <a:rPr lang="zh-CN" altLang="en-US"/>
              <a:pPr>
                <a:defRPr/>
              </a:pPr>
              <a:t>‹#›</a:t>
            </a:fld>
            <a:endParaRPr lang="zh-CN" altLang="en-US"/>
          </a:p>
        </p:txBody>
      </p:sp>
    </p:spTree>
    <p:extLst>
      <p:ext uri="{BB962C8B-B14F-4D97-AF65-F5344CB8AC3E}">
        <p14:creationId xmlns:p14="http://schemas.microsoft.com/office/powerpoint/2010/main" val="1089020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448" y="273051"/>
            <a:ext cx="511135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71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7DAB8FDF-F823-47EE-A26B-92EAA070BC1E}" type="datetimeFigureOut">
              <a:rPr lang="zh-CN" altLang="en-US"/>
              <a:pPr>
                <a:defRPr/>
              </a:pPr>
              <a:t>2014/1/5</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71763BBD-E900-452F-B0D6-3110E2B943A4}" type="slidenum">
              <a:rPr lang="zh-CN" altLang="en-US"/>
              <a:pPr>
                <a:defRPr/>
              </a:pPr>
              <a:t>‹#›</a:t>
            </a:fld>
            <a:endParaRPr lang="zh-CN" altLang="en-US"/>
          </a:p>
        </p:txBody>
      </p:sp>
    </p:spTree>
    <p:extLst>
      <p:ext uri="{BB962C8B-B14F-4D97-AF65-F5344CB8AC3E}">
        <p14:creationId xmlns:p14="http://schemas.microsoft.com/office/powerpoint/2010/main" val="508691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189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189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93EAD0E9-4165-4D77-84CB-C2579A3573A2}" type="datetimeFigureOut">
              <a:rPr lang="zh-CN" altLang="en-US"/>
              <a:pPr>
                <a:defRPr/>
              </a:pPr>
              <a:t>2014/1/5</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1E71D50-2E31-4BAC-AF6C-22B3D261A043}" type="slidenum">
              <a:rPr lang="zh-CN" altLang="en-US"/>
              <a:pPr>
                <a:defRPr/>
              </a:pPr>
              <a:t>‹#›</a:t>
            </a:fld>
            <a:endParaRPr lang="zh-CN" altLang="en-US"/>
          </a:p>
        </p:txBody>
      </p:sp>
    </p:spTree>
    <p:extLst>
      <p:ext uri="{BB962C8B-B14F-4D97-AF65-F5344CB8AC3E}">
        <p14:creationId xmlns:p14="http://schemas.microsoft.com/office/powerpoint/2010/main" val="3892649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4F1DC227-0553-4101-AAD1-6372ED6B38C9}" type="datetimeFigureOut">
              <a:rPr lang="zh-CN" altLang="en-US"/>
              <a:pPr>
                <a:defRPr/>
              </a:pPr>
              <a:t>2014/1/5</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E3781C2-0EBE-459D-B1D6-CEF5563175D3}" type="slidenum">
              <a:rPr lang="zh-CN" altLang="en-US"/>
              <a:pPr>
                <a:defRPr/>
              </a:pPr>
              <a:t>‹#›</a:t>
            </a:fld>
            <a:endParaRPr lang="zh-CN" altLang="en-US"/>
          </a:p>
        </p:txBody>
      </p:sp>
    </p:spTree>
    <p:extLst>
      <p:ext uri="{BB962C8B-B14F-4D97-AF65-F5344CB8AC3E}">
        <p14:creationId xmlns:p14="http://schemas.microsoft.com/office/powerpoint/2010/main" val="1064078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8CB42C1A-A030-4272-9B10-5E33B30C2614}" type="datetimeFigureOut">
              <a:rPr lang="zh-CN" altLang="en-US"/>
              <a:pPr>
                <a:defRPr/>
              </a:pPr>
              <a:t>2014/1/5</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97E6A2-9800-4705-8E22-622D4483F195}" type="slidenum">
              <a:rPr lang="zh-CN" altLang="en-US"/>
              <a:pPr>
                <a:defRPr/>
              </a:pPr>
              <a:t>‹#›</a:t>
            </a:fld>
            <a:endParaRPr lang="zh-CN" altLang="en-US"/>
          </a:p>
        </p:txBody>
      </p:sp>
    </p:spTree>
    <p:extLst>
      <p:ext uri="{BB962C8B-B14F-4D97-AF65-F5344CB8AC3E}">
        <p14:creationId xmlns:p14="http://schemas.microsoft.com/office/powerpoint/2010/main" val="19189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Click to edit Master title style</a:t>
            </a:r>
          </a:p>
        </p:txBody>
      </p:sp>
      <p:sp>
        <p:nvSpPr>
          <p:cNvPr id="1027"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Click to edit Master text styles</a:t>
            </a:r>
          </a:p>
          <a:p>
            <a:pPr lvl="1"/>
            <a:r>
              <a:rPr lang="zh-CN" altLang="zh-CN" smtClean="0"/>
              <a:t>Second level</a:t>
            </a:r>
          </a:p>
          <a:p>
            <a:pPr lvl="2"/>
            <a:r>
              <a:rPr lang="zh-CN" altLang="zh-CN" smtClean="0"/>
              <a:t>Third level</a:t>
            </a:r>
          </a:p>
          <a:p>
            <a:pPr lvl="3"/>
            <a:r>
              <a:rPr lang="zh-CN" altLang="zh-CN" smtClean="0"/>
              <a:t>Fourth level</a:t>
            </a:r>
          </a:p>
          <a:p>
            <a:pPr lvl="4"/>
            <a:r>
              <a:rPr lang="zh-CN" altLang="zh-CN" smtClean="0"/>
              <a:t>Fifth level</a:t>
            </a:r>
          </a:p>
        </p:txBody>
      </p:sp>
      <p:sp>
        <p:nvSpPr>
          <p:cNvPr id="1028" name="Date Placeholder 3"/>
          <p:cNvSpPr>
            <a:spLocks noGrp="1" noChangeArrowheads="1"/>
          </p:cNvSpPr>
          <p:nvPr>
            <p:ph type="dt" sz="half" idx="2"/>
          </p:nvPr>
        </p:nvSpPr>
        <p:spPr bwMode="auto">
          <a:xfrm>
            <a:off x="62865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fontAlgn="base">
              <a:spcBef>
                <a:spcPct val="0"/>
              </a:spcBef>
              <a:spcAft>
                <a:spcPct val="0"/>
              </a:spcAft>
              <a:defRPr/>
            </a:pPr>
            <a:fld id="{F80B53FD-7111-46EE-9F4A-77261534ADB0}" type="datetimeFigureOut">
              <a:rPr lang="zh-CN" altLang="en-US"/>
              <a:pPr fontAlgn="base">
                <a:spcBef>
                  <a:spcPct val="0"/>
                </a:spcBef>
                <a:spcAft>
                  <a:spcPct val="0"/>
                </a:spcAft>
                <a:defRPr/>
              </a:pPr>
              <a:t>2014/1/5</a:t>
            </a:fld>
            <a:endParaRPr lang="zh-CN" altLang="en-US"/>
          </a:p>
        </p:txBody>
      </p:sp>
      <p:sp>
        <p:nvSpPr>
          <p:cNvPr id="1029" name="Footer Placeholder 4"/>
          <p:cNvSpPr>
            <a:spLocks noGrp="1" noChangeArrowheads="1"/>
          </p:cNvSpPr>
          <p:nvPr>
            <p:ph type="ftr" sz="quarter" idx="3"/>
          </p:nvPr>
        </p:nvSpPr>
        <p:spPr bwMode="auto">
          <a:xfrm>
            <a:off x="3486150" y="6356351"/>
            <a:ext cx="2171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fontAlgn="base">
              <a:spcBef>
                <a:spcPct val="0"/>
              </a:spcBef>
              <a:spcAft>
                <a:spcPct val="0"/>
              </a:spcAft>
              <a:defRPr/>
            </a:pPr>
            <a:endParaRPr lang="zh-CN" altLang="en-US"/>
          </a:p>
        </p:txBody>
      </p:sp>
      <p:sp>
        <p:nvSpPr>
          <p:cNvPr id="1030" name="Slide Number Placeholder 5"/>
          <p:cNvSpPr>
            <a:spLocks noGrp="1" noChangeArrowheads="1"/>
          </p:cNvSpPr>
          <p:nvPr>
            <p:ph type="sldNum" sz="quarter" idx="4"/>
          </p:nvPr>
        </p:nvSpPr>
        <p:spPr bwMode="auto">
          <a:xfrm>
            <a:off x="605790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1A4D012A-8944-4DDE-BBE8-849B962A352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4769465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spcBef>
          <a:spcPct val="0"/>
        </a:spcBef>
        <a:spcAft>
          <a:spcPct val="0"/>
        </a:spcAft>
        <a:defRPr sz="4400">
          <a:solidFill>
            <a:schemeClr val="tx1"/>
          </a:solidFill>
          <a:latin typeface="Calibri Light" pitchFamily="2" charset="0"/>
          <a:ea typeface="宋体" pitchFamily="2" charset="-122"/>
        </a:defRPr>
      </a:lvl5pPr>
      <a:lvl6pPr marL="457200" algn="l" rtl="0" eaLnBrk="0" fontAlgn="base" hangingPunct="0">
        <a:spcBef>
          <a:spcPct val="0"/>
        </a:spcBef>
        <a:spcAft>
          <a:spcPct val="0"/>
        </a:spcAft>
        <a:defRPr sz="4400">
          <a:solidFill>
            <a:schemeClr val="tx1"/>
          </a:solidFill>
          <a:latin typeface="Calibri Light" pitchFamily="2" charset="0"/>
          <a:ea typeface="宋体" pitchFamily="2" charset="-122"/>
        </a:defRPr>
      </a:lvl6pPr>
      <a:lvl7pPr marL="914400" algn="l" rtl="0" eaLnBrk="0" fontAlgn="base" hangingPunct="0">
        <a:spcBef>
          <a:spcPct val="0"/>
        </a:spcBef>
        <a:spcAft>
          <a:spcPct val="0"/>
        </a:spcAft>
        <a:defRPr sz="4400">
          <a:solidFill>
            <a:schemeClr val="tx1"/>
          </a:solidFill>
          <a:latin typeface="Calibri Light" pitchFamily="2" charset="0"/>
          <a:ea typeface="宋体" pitchFamily="2" charset="-122"/>
        </a:defRPr>
      </a:lvl7pPr>
      <a:lvl8pPr marL="1371600" algn="l" rtl="0" eaLnBrk="0" fontAlgn="base" hangingPunct="0">
        <a:spcBef>
          <a:spcPct val="0"/>
        </a:spcBef>
        <a:spcAft>
          <a:spcPct val="0"/>
        </a:spcAft>
        <a:defRPr sz="4400">
          <a:solidFill>
            <a:schemeClr val="tx1"/>
          </a:solidFill>
          <a:latin typeface="Calibri Light" pitchFamily="2" charset="0"/>
          <a:ea typeface="宋体" pitchFamily="2" charset="-122"/>
        </a:defRPr>
      </a:lvl8pPr>
      <a:lvl9pPr marL="1828800" algn="l" rtl="0" eaLnBrk="0" fontAlgn="base" hangingPunct="0">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ct val="30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65.jpeg"/><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 Id="rId9"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88.jpe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8.xml"/><Relationship Id="rId4" Type="http://schemas.openxmlformats.org/officeDocument/2006/relationships/image" Target="../media/image100.jpe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18.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1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8.xml"/><Relationship Id="rId4" Type="http://schemas.openxmlformats.org/officeDocument/2006/relationships/image" Target="../media/image123.wmf"/></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8.xml"/><Relationship Id="rId6" Type="http://schemas.openxmlformats.org/officeDocument/2006/relationships/image" Target="../media/image128.jpe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84.jpeg"/><Relationship Id="rId2" Type="http://schemas.openxmlformats.org/officeDocument/2006/relationships/image" Target="../media/image136.png"/><Relationship Id="rId1" Type="http://schemas.openxmlformats.org/officeDocument/2006/relationships/slideLayout" Target="../slideLayouts/slideLayout18.xml"/><Relationship Id="rId6" Type="http://schemas.openxmlformats.org/officeDocument/2006/relationships/image" Target="../media/image83.jpeg"/><Relationship Id="rId5" Type="http://schemas.openxmlformats.org/officeDocument/2006/relationships/image" Target="../media/image139.jpeg"/><Relationship Id="rId4" Type="http://schemas.openxmlformats.org/officeDocument/2006/relationships/image" Target="../media/image138.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5.png"/><Relationship Id="rId1" Type="http://schemas.openxmlformats.org/officeDocument/2006/relationships/slideLayout" Target="../slideLayouts/slideLayout1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5.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4024957"/>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573613" y="2450574"/>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104393" y="1518734"/>
            <a:ext cx="171708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云计算</a:t>
            </a:r>
          </a:p>
        </p:txBody>
      </p:sp>
      <p:sp>
        <p:nvSpPr>
          <p:cNvPr id="70" name="矩形 69"/>
          <p:cNvSpPr/>
          <p:nvPr/>
        </p:nvSpPr>
        <p:spPr>
          <a:xfrm>
            <a:off x="7424230" y="2728655"/>
            <a:ext cx="15402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数据录入</a:t>
            </a:r>
            <a:endParaRPr lang="en-US" altLang="zh-CN"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展示组件</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1" name="矩形 70"/>
          <p:cNvSpPr/>
          <p:nvPr/>
        </p:nvSpPr>
        <p:spPr>
          <a:xfrm>
            <a:off x="7019608" y="5574698"/>
            <a:ext cx="209920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Webservice</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6" name="矩形 65"/>
          <p:cNvSpPr/>
          <p:nvPr/>
        </p:nvSpPr>
        <p:spPr>
          <a:xfrm>
            <a:off x="981773" y="5852453"/>
            <a:ext cx="2837275"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NoSQL</a:t>
            </a: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数据库</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385245"/>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右箭头 11"/>
          <p:cNvSpPr/>
          <p:nvPr/>
        </p:nvSpPr>
        <p:spPr bwMode="auto">
          <a:xfrm>
            <a:off x="841106" y="3028107"/>
            <a:ext cx="3802902" cy="1605163"/>
          </a:xfrm>
          <a:prstGeom prst="rightArrow">
            <a:avLst>
              <a:gd name="adj1" fmla="val 68224"/>
              <a:gd name="adj2" fmla="val 50000"/>
            </a:avLst>
          </a:prstGeom>
          <a:solidFill>
            <a:schemeClr val="accent1"/>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1886852"/>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TextBox 10"/>
          <p:cNvSpPr txBox="1"/>
          <p:nvPr/>
        </p:nvSpPr>
        <p:spPr>
          <a:xfrm>
            <a:off x="6012160" y="1772816"/>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366447"/>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234481"/>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189071"/>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234481"/>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4775058"/>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544" y="4413302"/>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3" y="4571880"/>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8968" y="5554612"/>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2044" y="5565390"/>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736" y="1988840"/>
            <a:ext cx="2804999" cy="1778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91869" y="4491623"/>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3339641" y="4437112"/>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5936459" y="4453266"/>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197149" y="5406167"/>
            <a:ext cx="1477672" cy="369332"/>
          </a:xfrm>
          <a:prstGeom prst="rect">
            <a:avLst/>
          </a:prstGeom>
          <a:noFill/>
        </p:spPr>
        <p:txBody>
          <a:bodyPr wrap="square" rtlCol="0">
            <a:spAutoFit/>
          </a:bodyPr>
          <a:lstStyle/>
          <a:p>
            <a:r>
              <a:rPr lang="zh-CN" altLang="en-US" dirty="0" smtClean="0"/>
              <a:t>虚拟服务器</a:t>
            </a:r>
            <a:endParaRPr lang="zh-CN" altLang="en-US" dirty="0"/>
          </a:p>
        </p:txBody>
      </p:sp>
      <p:sp>
        <p:nvSpPr>
          <p:cNvPr id="11" name="文本框 10"/>
          <p:cNvSpPr txBox="1"/>
          <p:nvPr/>
        </p:nvSpPr>
        <p:spPr>
          <a:xfrm>
            <a:off x="3880681" y="540616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6310179" y="5357045"/>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rot="16200000" flipV="1">
            <a:off x="1657948" y="470354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097" name="Picture 1" descr="C:\Users\FGJ\AppData\Roaming\Tencent\Users\794460205\QQ\WinTemp\RichOle\5@MRG$HR~(1}ZI]G@M4`F8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82" y="2035735"/>
            <a:ext cx="4601756" cy="1635489"/>
          </a:xfrm>
          <a:prstGeom prst="rect">
            <a:avLst/>
          </a:prstGeom>
          <a:noFill/>
          <a:extLst>
            <a:ext uri="{909E8E84-426E-40DD-AFC4-6F175D3DCCD1}">
              <a14:hiddenFill xmlns:a14="http://schemas.microsoft.com/office/drawing/2010/main">
                <a:solidFill>
                  <a:srgbClr val="FFFFFF"/>
                </a:solidFill>
              </a14:hiddenFill>
            </a:ext>
          </a:extLst>
        </p:spPr>
      </p:pic>
      <p:sp>
        <p:nvSpPr>
          <p:cNvPr id="17" name="燕尾形 16"/>
          <p:cNvSpPr/>
          <p:nvPr/>
        </p:nvSpPr>
        <p:spPr bwMode="auto">
          <a:xfrm rot="16005669" flipV="1">
            <a:off x="4288106" y="4679220"/>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rot="16200000">
            <a:off x="6955952" y="459177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966569"/>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4" name="Text Box 8"/>
          <p:cNvSpPr txBox="1">
            <a:spLocks noChangeArrowheads="1"/>
          </p:cNvSpPr>
          <p:nvPr/>
        </p:nvSpPr>
        <p:spPr bwMode="gray">
          <a:xfrm>
            <a:off x="805274" y="2140035"/>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540145"/>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966569"/>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676011"/>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24015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5962486" y="1974955"/>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682517"/>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17859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2.NoSQL </a:t>
            </a:r>
            <a:r>
              <a:rPr lang="zh-CN" altLang="en-US" sz="2800" b="1" dirty="0" smtClean="0">
                <a:solidFill>
                  <a:srgbClr val="FFFFFF"/>
                </a:solidFill>
                <a:latin typeface="Times New Roman" pitchFamily="18" charset="0"/>
                <a:ea typeface="黑体" pitchFamily="49" charset="-122"/>
                <a:cs typeface="Times New Roman" pitchFamily="18" charset="0"/>
              </a:rPr>
              <a:t>数据库</a:t>
            </a:r>
            <a:r>
              <a:rPr lang="zh-CN" altLang="en-US" sz="2800" b="1" dirty="0">
                <a:solidFill>
                  <a:srgbClr val="FFFFFF"/>
                </a:solidFill>
                <a:latin typeface="Times New Roman" pitchFamily="18" charset="0"/>
                <a:ea typeface="黑体" pitchFamily="49" charset="-122"/>
                <a:cs typeface="Times New Roman" pitchFamily="18" charset="0"/>
              </a:rPr>
              <a:t>分析与选取</a:t>
            </a:r>
          </a:p>
        </p:txBody>
      </p:sp>
      <p:graphicFrame>
        <p:nvGraphicFramePr>
          <p:cNvPr id="3" name="表格 2"/>
          <p:cNvGraphicFramePr>
            <a:graphicFrameLocks noGrp="1"/>
          </p:cNvGraphicFramePr>
          <p:nvPr>
            <p:extLst>
              <p:ext uri="{D42A27DB-BD31-4B8C-83A1-F6EECF244321}">
                <p14:modId xmlns:p14="http://schemas.microsoft.com/office/powerpoint/2010/main" val="2719986933"/>
              </p:ext>
            </p:extLst>
          </p:nvPr>
        </p:nvGraphicFramePr>
        <p:xfrm>
          <a:off x="539552" y="1340768"/>
          <a:ext cx="7571184" cy="4206845"/>
        </p:xfrm>
        <a:graphic>
          <a:graphicData uri="http://schemas.openxmlformats.org/drawingml/2006/table">
            <a:tbl>
              <a:tblPr firstRow="1" bandRow="1">
                <a:tableStyleId>{5C22544A-7EE6-4342-B048-85BDC9FD1C3A}</a:tableStyleId>
              </a:tblPr>
              <a:tblGrid>
                <a:gridCol w="1892796"/>
                <a:gridCol w="1892796"/>
                <a:gridCol w="1892796"/>
                <a:gridCol w="1892796"/>
              </a:tblGrid>
              <a:tr h="337078">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37078">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zh-CN" altLang="en-US" dirty="0" smtClean="0"/>
                        <a:t>文档存储</a:t>
                      </a:r>
                      <a:endParaRPr lang="zh-CN" altLang="en-US" dirty="0"/>
                    </a:p>
                  </a:txBody>
                  <a:tcPr/>
                </a:tc>
              </a:tr>
              <a:tr h="658415">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988110">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89887">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1095504">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041750" y="5723964"/>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2" name="圆角矩形 1"/>
          <p:cNvSpPr/>
          <p:nvPr/>
        </p:nvSpPr>
        <p:spPr bwMode="auto">
          <a:xfrm>
            <a:off x="549896" y="2708920"/>
            <a:ext cx="7560840" cy="1008112"/>
          </a:xfrm>
          <a:prstGeom prst="roundRect">
            <a:avLst/>
          </a:prstGeom>
          <a:noFill/>
          <a:ln w="127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8460431" y="2348880"/>
            <a:ext cx="204575" cy="2031325"/>
          </a:xfrm>
          <a:prstGeom prst="rect">
            <a:avLst/>
          </a:prstGeom>
          <a:noFill/>
        </p:spPr>
        <p:txBody>
          <a:bodyPr wrap="square" rtlCol="0">
            <a:spAutoFit/>
          </a:bodyPr>
          <a:lstStyle/>
          <a:p>
            <a:r>
              <a:rPr lang="zh-CN" altLang="en-US" dirty="0" smtClean="0"/>
              <a:t>姓名</a:t>
            </a:r>
            <a:endParaRPr lang="en-US" altLang="zh-CN" dirty="0" smtClean="0"/>
          </a:p>
          <a:p>
            <a:endParaRPr lang="en-US" altLang="zh-CN" dirty="0"/>
          </a:p>
          <a:p>
            <a:r>
              <a:rPr lang="zh-CN" altLang="en-US" dirty="0" smtClean="0"/>
              <a:t>诊断日期</a:t>
            </a:r>
            <a:endParaRPr lang="zh-CN" altLang="en-US" dirty="0"/>
          </a:p>
        </p:txBody>
      </p:sp>
      <p:sp>
        <p:nvSpPr>
          <p:cNvPr id="6" name="左大括号 5"/>
          <p:cNvSpPr/>
          <p:nvPr/>
        </p:nvSpPr>
        <p:spPr bwMode="auto">
          <a:xfrm>
            <a:off x="8110736" y="2852936"/>
            <a:ext cx="183886" cy="1152128"/>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256825" y="1916832"/>
            <a:ext cx="3672408" cy="25121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sp>
        <p:nvSpPr>
          <p:cNvPr id="2" name="椭圆 1"/>
          <p:cNvSpPr/>
          <p:nvPr/>
        </p:nvSpPr>
        <p:spPr bwMode="auto">
          <a:xfrm>
            <a:off x="3015941" y="4725144"/>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3059832" y="5067187"/>
            <a:ext cx="1458290" cy="92217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4565471" y="5054290"/>
            <a:ext cx="1440431" cy="96247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3117950" y="538874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3791007" y="5475964"/>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4692855" y="5386249"/>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4696287" y="547596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3850985" y="4791668"/>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3208198" y="5475964"/>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3094318" y="5186737"/>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3767926" y="5519493"/>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5355831" y="5566167"/>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4746159" y="5533007"/>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4661784" y="5166821"/>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pic>
        <p:nvPicPr>
          <p:cNvPr id="27" name="Picture 2" descr="D:\毕设\pictrute\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611" y="1853016"/>
            <a:ext cx="2009979" cy="14405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426125" y="4022393"/>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427216" y="2772378"/>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002367" y="3570900"/>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0" name="TextBox 57349"/>
          <p:cNvSpPr txBox="1"/>
          <p:nvPr/>
        </p:nvSpPr>
        <p:spPr>
          <a:xfrm>
            <a:off x="772386" y="1412776"/>
            <a:ext cx="181171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smtClean="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关系型数据</a:t>
            </a:r>
            <a:r>
              <a:rPr lang="zh-CN" altLang="en-US" dirty="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表达</a:t>
            </a: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数据存储模式设计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07904" y="2304949"/>
            <a:ext cx="721235"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4" name="流程图: 过程 23"/>
          <p:cNvSpPr/>
          <p:nvPr/>
        </p:nvSpPr>
        <p:spPr bwMode="auto">
          <a:xfrm>
            <a:off x="3707904" y="2316477"/>
            <a:ext cx="718221"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0" name="TextBox 39"/>
          <p:cNvSpPr txBox="1"/>
          <p:nvPr/>
        </p:nvSpPr>
        <p:spPr>
          <a:xfrm>
            <a:off x="3742542" y="2326939"/>
            <a:ext cx="710836"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4964368" y="2362643"/>
            <a:ext cx="624867"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6" name="流程图: 过程 25"/>
          <p:cNvSpPr/>
          <p:nvPr/>
        </p:nvSpPr>
        <p:spPr bwMode="auto">
          <a:xfrm>
            <a:off x="4972990" y="2373748"/>
            <a:ext cx="616245" cy="268665"/>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3" name="TextBox 42"/>
          <p:cNvSpPr txBox="1"/>
          <p:nvPr/>
        </p:nvSpPr>
        <p:spPr>
          <a:xfrm>
            <a:off x="4951315" y="2367752"/>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002366" y="3570900"/>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1" name="TextBox 57350"/>
          <p:cNvSpPr txBox="1"/>
          <p:nvPr/>
        </p:nvSpPr>
        <p:spPr>
          <a:xfrm>
            <a:off x="4993682" y="3549437"/>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676796" y="2235249"/>
            <a:ext cx="259758" cy="6954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710915" y="3201428"/>
            <a:ext cx="259758" cy="114751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5969072" y="2077497"/>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5" name="TextBox 57354"/>
          <p:cNvSpPr txBox="1"/>
          <p:nvPr/>
        </p:nvSpPr>
        <p:spPr>
          <a:xfrm>
            <a:off x="6054728" y="2090753"/>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5957729" y="2642413"/>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5" name="TextBox 54"/>
          <p:cNvSpPr txBox="1"/>
          <p:nvPr/>
        </p:nvSpPr>
        <p:spPr>
          <a:xfrm>
            <a:off x="5994053" y="268120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051151" y="3110863"/>
            <a:ext cx="61889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8" name="TextBox 57"/>
          <p:cNvSpPr txBox="1"/>
          <p:nvPr/>
        </p:nvSpPr>
        <p:spPr>
          <a:xfrm>
            <a:off x="6112146" y="3134805"/>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043385" y="3587879"/>
            <a:ext cx="71382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6" name="TextBox 57355"/>
          <p:cNvSpPr txBox="1"/>
          <p:nvPr/>
        </p:nvSpPr>
        <p:spPr>
          <a:xfrm>
            <a:off x="6045316" y="3626382"/>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009571" y="4029805"/>
            <a:ext cx="753894" cy="358315"/>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58" name="TextBox 57357"/>
          <p:cNvSpPr txBox="1"/>
          <p:nvPr/>
        </p:nvSpPr>
        <p:spPr>
          <a:xfrm>
            <a:off x="6009571" y="4070462"/>
            <a:ext cx="925231" cy="276999"/>
          </a:xfrm>
          <a:prstGeom prst="rect">
            <a:avLst/>
          </a:prstGeom>
          <a:noFill/>
        </p:spPr>
        <p:txBody>
          <a:bodyPr wrap="square" rtlCol="0">
            <a:spAutoFit/>
          </a:bodyPr>
          <a:lstStyle/>
          <a:p>
            <a:r>
              <a:rPr lang="zh-CN" altLang="en-US" sz="1200" dirty="0" smtClean="0"/>
              <a:t>诊疗方案</a:t>
            </a:r>
            <a:endParaRPr lang="zh-CN" altLang="en-US" sz="1200" dirty="0"/>
          </a:p>
        </p:txBody>
      </p:sp>
      <p:sp>
        <p:nvSpPr>
          <p:cNvPr id="63" name="AutoShape 105"/>
          <p:cNvSpPr>
            <a:spLocks noChangeArrowheads="1"/>
          </p:cNvSpPr>
          <p:nvPr/>
        </p:nvSpPr>
        <p:spPr bwMode="auto">
          <a:xfrm>
            <a:off x="7430707" y="2403043"/>
            <a:ext cx="1111718" cy="1904039"/>
          </a:xfrm>
          <a:prstGeom prst="wedgeRoundRectCallout">
            <a:avLst>
              <a:gd name="adj1" fmla="val -124258"/>
              <a:gd name="adj2" fmla="val -6146"/>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64" name="TextBox 57363"/>
          <p:cNvSpPr txBox="1"/>
          <p:nvPr/>
        </p:nvSpPr>
        <p:spPr>
          <a:xfrm>
            <a:off x="4478109" y="202043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469109" y="2043339"/>
            <a:ext cx="488620" cy="261610"/>
          </a:xfrm>
          <a:prstGeom prst="rect">
            <a:avLst/>
          </a:prstGeom>
          <a:noFill/>
        </p:spPr>
        <p:txBody>
          <a:bodyPr wrap="square" rtlCol="0">
            <a:spAutoFit/>
          </a:bodyPr>
          <a:lstStyle/>
          <a:p>
            <a:r>
              <a:rPr lang="zh-CN" altLang="en-US" sz="1100" dirty="0" smtClean="0"/>
              <a:t>嵌入</a:t>
            </a:r>
            <a:endParaRPr lang="zh-CN" altLang="en-US" sz="1100" dirty="0"/>
          </a:p>
        </p:txBody>
      </p:sp>
      <p:sp>
        <p:nvSpPr>
          <p:cNvPr id="56" name="TextBox 55"/>
          <p:cNvSpPr txBox="1"/>
          <p:nvPr/>
        </p:nvSpPr>
        <p:spPr>
          <a:xfrm rot="16200000">
            <a:off x="6185432" y="2397281"/>
            <a:ext cx="298757" cy="369332"/>
          </a:xfrm>
          <a:prstGeom prst="rect">
            <a:avLst/>
          </a:prstGeom>
          <a:noFill/>
        </p:spPr>
        <p:txBody>
          <a:bodyPr wrap="square" rtlCol="0">
            <a:spAutoFit/>
          </a:bodyPr>
          <a:lstStyle/>
          <a:p>
            <a:r>
              <a:rPr lang="en-US" altLang="zh-CN" dirty="0" smtClean="0"/>
              <a:t>…</a:t>
            </a:r>
            <a:endParaRPr lang="zh-CN" altLang="en-US" dirty="0"/>
          </a:p>
        </p:txBody>
      </p:sp>
      <p:pic>
        <p:nvPicPr>
          <p:cNvPr id="5121" name="Picture 1" descr="C:\Users\FGJ\AppData\Roaming\Tencent\Users\794460205\QQ\WinTemp\RichOle\I@FNOW_G29M0_@CN~Z)HQ@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324" y="3457637"/>
            <a:ext cx="1539265" cy="16823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40618" y="1412776"/>
            <a:ext cx="1933542" cy="369332"/>
          </a:xfrm>
          <a:prstGeom prst="rect">
            <a:avLst/>
          </a:prstGeom>
          <a:noFill/>
        </p:spPr>
        <p:txBody>
          <a:bodyPr wrap="none" lIns="91440" tIns="45720" rIns="91440" bIns="45720">
            <a:spAutoFit/>
          </a:bodyPr>
          <a:lstStyle>
            <a:defPPr>
              <a:defRPr lang="zh-CN"/>
            </a:defPPr>
            <a:lvl1pPr algn="ct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en-US" altLang="zh-CN" dirty="0" err="1">
                <a:latin typeface="+mn-ea"/>
              </a:rPr>
              <a:t>MongoDB</a:t>
            </a:r>
            <a:r>
              <a:rPr lang="zh-CN" altLang="en-US" dirty="0">
                <a:latin typeface="+mn-ea"/>
              </a:rPr>
              <a:t>数据表达</a:t>
            </a: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2526839"/>
            <a:ext cx="857432" cy="1629123"/>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6653348" y="4618598"/>
            <a:ext cx="2101422" cy="1471684"/>
          </a:xfrm>
          <a:prstGeom prst="wedgeRoundRectCallout">
            <a:avLst>
              <a:gd name="adj1" fmla="val -52562"/>
              <a:gd name="adj2" fmla="val -141530"/>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413" y="4841439"/>
            <a:ext cx="1929292" cy="108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67" y="2178699"/>
            <a:ext cx="1066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3167063"/>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393" y="1167382"/>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左大括号 1"/>
          <p:cNvSpPr/>
          <p:nvPr/>
        </p:nvSpPr>
        <p:spPr bwMode="auto">
          <a:xfrm>
            <a:off x="5004076" y="890356"/>
            <a:ext cx="526529" cy="1288343"/>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6" name="左大括号 5"/>
          <p:cNvSpPr/>
          <p:nvPr/>
        </p:nvSpPr>
        <p:spPr bwMode="auto">
          <a:xfrm>
            <a:off x="4981575" y="2862810"/>
            <a:ext cx="511122" cy="127639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cxnSp>
        <p:nvCxnSpPr>
          <p:cNvPr id="7" name="直接箭头连接符 6"/>
          <p:cNvCxnSpPr>
            <a:stCxn id="1028" idx="1"/>
            <a:endCxn id="1026" idx="3"/>
          </p:cNvCxnSpPr>
          <p:nvPr/>
        </p:nvCxnSpPr>
        <p:spPr bwMode="auto">
          <a:xfrm flipH="1">
            <a:off x="3515267" y="1429320"/>
            <a:ext cx="670126" cy="10113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直接箭头连接符 9"/>
          <p:cNvCxnSpPr>
            <a:stCxn id="1027" idx="1"/>
            <a:endCxn id="1026" idx="3"/>
          </p:cNvCxnSpPr>
          <p:nvPr/>
        </p:nvCxnSpPr>
        <p:spPr bwMode="auto">
          <a:xfrm flipH="1" flipV="1">
            <a:off x="3515267" y="2440637"/>
            <a:ext cx="647158" cy="988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494120" y="3063761"/>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17" name="TextBox 16"/>
          <p:cNvSpPr txBox="1"/>
          <p:nvPr/>
        </p:nvSpPr>
        <p:spPr>
          <a:xfrm>
            <a:off x="4992826" y="4234299"/>
            <a:ext cx="488620" cy="261610"/>
          </a:xfrm>
          <a:prstGeom prst="rect">
            <a:avLst/>
          </a:prstGeom>
          <a:noFill/>
        </p:spPr>
        <p:txBody>
          <a:bodyPr wrap="square" rtlCol="0">
            <a:spAutoFit/>
          </a:bodyPr>
          <a:lstStyle/>
          <a:p>
            <a:r>
              <a:rPr lang="zh-CN" altLang="en-US" sz="1100" dirty="0" smtClean="0"/>
              <a:t>嵌入</a:t>
            </a:r>
            <a:endParaRPr lang="zh-CN" altLang="en-US" sz="1100"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662" y="194602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662" y="127258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662" y="643507"/>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8574" y="2823322"/>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746" y="3841229"/>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rot="16200000">
            <a:off x="5740158" y="3388775"/>
            <a:ext cx="298757" cy="523220"/>
          </a:xfrm>
          <a:prstGeom prst="rect">
            <a:avLst/>
          </a:prstGeom>
          <a:noFill/>
        </p:spPr>
        <p:txBody>
          <a:bodyPr wrap="square" rtlCol="0">
            <a:spAutoFit/>
          </a:bodyPr>
          <a:lstStyle/>
          <a:p>
            <a:r>
              <a:rPr lang="en-US" altLang="zh-CN" sz="2800" dirty="0" smtClean="0"/>
              <a:t>…</a:t>
            </a:r>
            <a:endParaRPr lang="zh-CN" altLang="en-US" sz="2800" dirty="0"/>
          </a:p>
        </p:txBody>
      </p:sp>
      <p:sp>
        <p:nvSpPr>
          <p:cNvPr id="27" name="TextBox 26"/>
          <p:cNvSpPr txBox="1"/>
          <p:nvPr/>
        </p:nvSpPr>
        <p:spPr>
          <a:xfrm>
            <a:off x="3515267" y="166565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28" name="TextBox 27"/>
          <p:cNvSpPr txBox="1"/>
          <p:nvPr/>
        </p:nvSpPr>
        <p:spPr>
          <a:xfrm>
            <a:off x="5004076" y="2208294"/>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969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22" y="367987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22482"/>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474" y="3686469"/>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5" name="TextBox 4"/>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20</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数据交互模块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310264" y="2934315"/>
            <a:ext cx="1475656" cy="1477328"/>
          </a:xfrm>
          <a:prstGeom prst="rect">
            <a:avLst/>
          </a:prstGeom>
          <a:noFill/>
        </p:spPr>
        <p:txBody>
          <a:bodyPr wrap="square" rtlCol="0">
            <a:spAutoFit/>
          </a:bodyPr>
          <a:lstStyle/>
          <a:p>
            <a:r>
              <a:rPr lang="zh-CN" altLang="en-US" dirty="0" smtClean="0"/>
              <a:t>数据交互模块需要对外提供统一接口，屏蔽内部数据细节</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sp>
        <p:nvSpPr>
          <p:cNvPr id="5" name="矩形 4"/>
          <p:cNvSpPr/>
          <p:nvPr/>
        </p:nvSpPr>
        <p:spPr>
          <a:xfrm>
            <a:off x="6804248" y="3330605"/>
            <a:ext cx="1390124" cy="369332"/>
          </a:xfrm>
          <a:prstGeom prst="rect">
            <a:avLst/>
          </a:prstGeom>
        </p:spPr>
        <p:txBody>
          <a:bodyPr wrap="none">
            <a:spAutoFit/>
          </a:bodyPr>
          <a:lstStyle/>
          <a:p>
            <a:r>
              <a:rPr lang="en-US" altLang="zh-CN" dirty="0" smtClean="0"/>
              <a:t>7527</a:t>
            </a:r>
            <a:r>
              <a:rPr lang="zh-CN" altLang="en-US" dirty="0" smtClean="0"/>
              <a:t>个</a:t>
            </a:r>
            <a:r>
              <a:rPr lang="zh-CN" altLang="en-US" dirty="0"/>
              <a:t>字符</a:t>
            </a:r>
          </a:p>
        </p:txBody>
      </p:sp>
      <p:sp>
        <p:nvSpPr>
          <p:cNvPr id="6" name="矩形 5"/>
          <p:cNvSpPr/>
          <p:nvPr/>
        </p:nvSpPr>
        <p:spPr>
          <a:xfrm>
            <a:off x="6804248" y="6068981"/>
            <a:ext cx="1159292" cy="369332"/>
          </a:xfrm>
          <a:prstGeom prst="rect">
            <a:avLst/>
          </a:prstGeom>
        </p:spPr>
        <p:txBody>
          <a:bodyPr wrap="none">
            <a:spAutoFit/>
          </a:bodyPr>
          <a:lstStyle/>
          <a:p>
            <a:r>
              <a:rPr lang="en-US" altLang="zh-CN" dirty="0" smtClean="0"/>
              <a:t>4946</a:t>
            </a:r>
            <a:r>
              <a:rPr lang="zh-CN" altLang="en-US" dirty="0" smtClean="0"/>
              <a:t>字符</a:t>
            </a:r>
            <a:endParaRPr lang="zh-CN" altLang="en-US" dirty="0"/>
          </a:p>
        </p:txBody>
      </p:sp>
      <p:pic>
        <p:nvPicPr>
          <p:cNvPr id="3074" name="Picture 2" descr="C:\Users\FGJ\AppData\Roaming\Tencent\Users\794460205\QQ\WinTemp\RichOle\QAS@FI}(TS}R$$R)@7M)F(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448" y="1119725"/>
            <a:ext cx="1123861" cy="22480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FGJ\AppData\Roaming\Tencent\Users\794460205\QQ\WinTemp\RichOle\2YYD0H`B}L5GUVVPWF3~ND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177756"/>
            <a:ext cx="1305272" cy="2131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9652" y="5925655"/>
            <a:ext cx="4248472" cy="646331"/>
          </a:xfrm>
          <a:prstGeom prst="rect">
            <a:avLst/>
          </a:prstGeom>
          <a:noFill/>
        </p:spPr>
        <p:txBody>
          <a:bodyPr wrap="square" rtlCol="0">
            <a:spAutoFit/>
          </a:bodyPr>
          <a:lstStyle/>
          <a:p>
            <a:r>
              <a:rPr lang="zh-CN" altLang="en-US" dirty="0" smtClean="0"/>
              <a:t>根据老年痴呆症一次问诊过程收集的数据分别用</a:t>
            </a:r>
            <a:r>
              <a:rPr lang="en-US" altLang="zh-CN" dirty="0" smtClean="0"/>
              <a:t>xml</a:t>
            </a:r>
            <a:r>
              <a:rPr lang="zh-CN" altLang="en-US" dirty="0" smtClean="0"/>
              <a:t>格式和</a:t>
            </a:r>
            <a:r>
              <a:rPr lang="en-US" altLang="zh-CN" dirty="0" err="1" smtClean="0"/>
              <a:t>Json</a:t>
            </a:r>
            <a:r>
              <a:rPr lang="zh-CN" altLang="en-US" dirty="0" smtClean="0"/>
              <a:t>格式表示</a:t>
            </a:r>
            <a:endParaRPr lang="zh-CN" altLang="en-US" dirty="0"/>
          </a:p>
        </p:txBody>
      </p:sp>
      <p:sp>
        <p:nvSpPr>
          <p:cNvPr id="7" name="TextBox 6"/>
          <p:cNvSpPr txBox="1"/>
          <p:nvPr/>
        </p:nvSpPr>
        <p:spPr>
          <a:xfrm>
            <a:off x="7075461" y="2024106"/>
            <a:ext cx="592883" cy="369332"/>
          </a:xfrm>
          <a:prstGeom prst="rect">
            <a:avLst/>
          </a:prstGeom>
          <a:noFill/>
        </p:spPr>
        <p:txBody>
          <a:bodyPr wrap="square" rtlCol="0">
            <a:spAutoFit/>
          </a:bodyPr>
          <a:lstStyle/>
          <a:p>
            <a:r>
              <a:rPr lang="en-US" altLang="zh-CN" dirty="0" smtClean="0"/>
              <a:t>…</a:t>
            </a:r>
            <a:endParaRPr lang="zh-CN" altLang="en-US" dirty="0"/>
          </a:p>
        </p:txBody>
      </p:sp>
      <p:pic>
        <p:nvPicPr>
          <p:cNvPr id="3076" name="Picture 4" descr="C:\Users\FGJ\AppData\Roaming\Tencent\Users\794460205\QQ\WinTemp\RichOle\%GIJRD_2S0T{9}X9HK`4IC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63" y="3658482"/>
            <a:ext cx="1121346" cy="228034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FGJ\AppData\Roaming\Tencent\Users\794460205\QQ\WinTemp\RichOle\GR6UQSU5V2GP~`D(OR6Y)N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310" y="3731957"/>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994343" y="4411643"/>
            <a:ext cx="592883" cy="369332"/>
          </a:xfrm>
          <a:prstGeom prst="rect">
            <a:avLst/>
          </a:prstGeom>
          <a:noFill/>
        </p:spPr>
        <p:txBody>
          <a:bodyPr wrap="squar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53959" y="2349807"/>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924476" y="3458931"/>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154766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215166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215166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215166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225968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225968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219752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83574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3015765" y="1691468"/>
            <a:ext cx="720080" cy="570759"/>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432057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80785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530630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215166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245449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434022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3027441" y="1753652"/>
            <a:ext cx="648072" cy="523220"/>
          </a:xfrm>
          <a:prstGeom prst="rect">
            <a:avLst/>
          </a:prstGeom>
          <a:noFill/>
        </p:spPr>
        <p:txBody>
          <a:bodyPr wrap="square" rtlCol="0">
            <a:spAutoFit/>
          </a:bodyPr>
          <a:lstStyle/>
          <a:p>
            <a:r>
              <a:rPr lang="zh-CN" altLang="en-US" sz="1400" dirty="0" smtClean="0"/>
              <a:t>界面配置</a:t>
            </a:r>
            <a:endParaRPr lang="zh-CN" altLang="en-US" sz="1400" dirty="0"/>
          </a:p>
        </p:txBody>
      </p:sp>
      <p:sp>
        <p:nvSpPr>
          <p:cNvPr id="28" name="TextBox 27"/>
          <p:cNvSpPr txBox="1"/>
          <p:nvPr/>
        </p:nvSpPr>
        <p:spPr>
          <a:xfrm>
            <a:off x="538408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78533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171962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301576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414667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456393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91763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561022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561022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3284907" y="2238965"/>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78533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75018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81237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73684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332460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82186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552460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79449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96390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96477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78585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350004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546282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75098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304145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99594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525236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03198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503198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035" t="741" r="49807" b="49259"/>
          <a:stretch/>
        </p:blipFill>
        <p:spPr bwMode="auto">
          <a:xfrm>
            <a:off x="4234339" y="1772816"/>
            <a:ext cx="1869704" cy="11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FGJ\AppData\Roaming\Tencent\Users\794460205\QQ\WinTemp\RichOle\G9RCBLOS7TQ~B{2F@H7[4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4669" y="3212976"/>
            <a:ext cx="1912127" cy="1168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FGJ\AppData\Roaming\Tencent\Users\794460205\QQ\WinTemp\RichOle\_[C3_3FRDKSI9F}A@HD(EV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305" y="4743898"/>
            <a:ext cx="1934491" cy="13288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FGJ\AppData\Roaming\Tencent\Users\794460205\QQ\WinTemp\RichOle\COUC3(}K5NY`T7MYET}Y_X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568" y="2476793"/>
            <a:ext cx="1968067" cy="103238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p:cNvSpPr/>
          <p:nvPr/>
        </p:nvSpPr>
        <p:spPr bwMode="auto">
          <a:xfrm>
            <a:off x="2699792" y="2348880"/>
            <a:ext cx="1296144" cy="2392594"/>
          </a:xfrm>
          <a:prstGeom prst="leftBrace">
            <a:avLst>
              <a:gd name="adj1" fmla="val 7313"/>
              <a:gd name="adj2" fmla="val 50000"/>
            </a:avLst>
          </a:prstGeom>
          <a:solidFill>
            <a:srgbClr val="F2F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568" y="3749273"/>
            <a:ext cx="1897393" cy="12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95322" y="6196662"/>
            <a:ext cx="1851474" cy="369332"/>
          </a:xfrm>
          <a:prstGeom prst="rect">
            <a:avLst/>
          </a:prstGeom>
          <a:noFill/>
        </p:spPr>
        <p:txBody>
          <a:bodyPr wrap="square" rtlCol="0">
            <a:spAutoFit/>
          </a:bodyPr>
          <a:lstStyle/>
          <a:p>
            <a:r>
              <a:rPr lang="zh-CN" altLang="en-US" dirty="0" smtClean="0"/>
              <a:t>问诊页面显示</a:t>
            </a:r>
            <a:endParaRPr lang="zh-CN" altLang="en-US" dirty="0"/>
          </a:p>
        </p:txBody>
      </p:sp>
      <p:sp>
        <p:nvSpPr>
          <p:cNvPr id="4" name="TextBox 3"/>
          <p:cNvSpPr txBox="1"/>
          <p:nvPr/>
        </p:nvSpPr>
        <p:spPr>
          <a:xfrm>
            <a:off x="6588223" y="5229200"/>
            <a:ext cx="1786411" cy="369332"/>
          </a:xfrm>
          <a:prstGeom prst="rect">
            <a:avLst/>
          </a:prstGeom>
          <a:noFill/>
        </p:spPr>
        <p:txBody>
          <a:bodyPr wrap="square" rtlCol="0">
            <a:spAutoFit/>
          </a:bodyPr>
          <a:lstStyle/>
          <a:p>
            <a:r>
              <a:rPr lang="zh-CN" altLang="en-US" dirty="0" smtClean="0"/>
              <a:t>报告页面显示</a:t>
            </a:r>
            <a:endParaRPr lang="zh-CN" altLang="en-US" dirty="0"/>
          </a:p>
        </p:txBody>
      </p:sp>
      <p:sp>
        <p:nvSpPr>
          <p:cNvPr id="5" name="TextBox 4"/>
          <p:cNvSpPr txBox="1"/>
          <p:nvPr/>
        </p:nvSpPr>
        <p:spPr>
          <a:xfrm>
            <a:off x="971600" y="4743898"/>
            <a:ext cx="1584176" cy="369332"/>
          </a:xfrm>
          <a:prstGeom prst="rect">
            <a:avLst/>
          </a:prstGeom>
          <a:noFill/>
        </p:spPr>
        <p:txBody>
          <a:bodyPr wrap="square" rtlCol="0">
            <a:spAutoFit/>
          </a:bodyPr>
          <a:lstStyle/>
          <a:p>
            <a:r>
              <a:rPr lang="zh-CN" altLang="en-US" dirty="0" smtClean="0"/>
              <a:t>系统界面</a:t>
            </a:r>
            <a:endParaRPr lang="zh-CN" altLang="en-US" dirty="0"/>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58061"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5868144"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9" y="1973122"/>
            <a:ext cx="5442543" cy="420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模型层：基于</a:t>
            </a:r>
            <a:r>
              <a:rPr lang="en-US" altLang="zh-CN" sz="2800" b="1" dirty="0" err="1" smtClean="0">
                <a:solidFill>
                  <a:srgbClr val="FFFFFF"/>
                </a:solidFill>
                <a:latin typeface="Times New Roman" pitchFamily="18" charset="0"/>
                <a:ea typeface="黑体" pitchFamily="49" charset="-122"/>
                <a:cs typeface="Times New Roman" pitchFamily="18" charset="0"/>
              </a:rPr>
              <a:t>MongoDB</a:t>
            </a:r>
            <a:r>
              <a:rPr lang="zh-CN" altLang="en-US" sz="2800" b="1" dirty="0" smtClean="0">
                <a:solidFill>
                  <a:srgbClr val="FFFFFF"/>
                </a:solidFill>
                <a:latin typeface="Times New Roman" pitchFamily="18" charset="0"/>
                <a:ea typeface="黑体" pitchFamily="49" charset="-122"/>
                <a:cs typeface="Times New Roman" pitchFamily="18" charset="0"/>
              </a:rPr>
              <a:t>的数据存储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88" y="3818278"/>
            <a:ext cx="4091618" cy="252500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dirty="0" smtClean="0">
              <a:solidFill>
                <a:srgbClr val="000000"/>
              </a:solidFill>
              <a:latin typeface="Arial" charset="0"/>
            </a:endParaRPr>
          </a:p>
        </p:txBody>
      </p:sp>
      <p:sp>
        <p:nvSpPr>
          <p:cNvPr id="8" name="圆角矩形 7"/>
          <p:cNvSpPr/>
          <p:nvPr/>
        </p:nvSpPr>
        <p:spPr bwMode="auto">
          <a:xfrm>
            <a:off x="1172182" y="1881332"/>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9" name="圆角矩形 8"/>
          <p:cNvSpPr/>
          <p:nvPr/>
        </p:nvSpPr>
        <p:spPr bwMode="auto">
          <a:xfrm>
            <a:off x="1174521" y="2383726"/>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0" name="矩形 9"/>
          <p:cNvSpPr/>
          <p:nvPr/>
        </p:nvSpPr>
        <p:spPr bwMode="auto">
          <a:xfrm>
            <a:off x="4781751" y="2028447"/>
            <a:ext cx="633616"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宋体" charset="-122"/>
              </a:rPr>
              <a:t>Save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3010916" y="2028447"/>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Update</a:t>
            </a:r>
            <a:endParaRPr lang="zh-CN" altLang="en-US" sz="1200" dirty="0">
              <a:latin typeface="Arial" charset="0"/>
              <a:ea typeface="宋体" charset="-122"/>
            </a:endParaRPr>
          </a:p>
        </p:txBody>
      </p:sp>
      <p:sp>
        <p:nvSpPr>
          <p:cNvPr id="12" name="矩形 11"/>
          <p:cNvSpPr/>
          <p:nvPr/>
        </p:nvSpPr>
        <p:spPr bwMode="auto">
          <a:xfrm>
            <a:off x="3961845" y="2032452"/>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Query</a:t>
            </a:r>
            <a:endParaRPr lang="zh-CN" altLang="en-US" sz="1200" dirty="0">
              <a:latin typeface="Arial" charset="0"/>
              <a:ea typeface="宋体" charset="-122"/>
            </a:endParaRPr>
          </a:p>
        </p:txBody>
      </p:sp>
      <p:sp>
        <p:nvSpPr>
          <p:cNvPr id="13" name="矩形 12"/>
          <p:cNvSpPr/>
          <p:nvPr/>
        </p:nvSpPr>
        <p:spPr bwMode="auto">
          <a:xfrm>
            <a:off x="2088908" y="2008684"/>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ea typeface="宋体" charset="-122"/>
              </a:rPr>
              <a:t>Delete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4" name="TextBox 13"/>
          <p:cNvSpPr txBox="1"/>
          <p:nvPr/>
        </p:nvSpPr>
        <p:spPr>
          <a:xfrm>
            <a:off x="1303975" y="2028447"/>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15" name="TextBox 14"/>
          <p:cNvSpPr txBox="1"/>
          <p:nvPr/>
        </p:nvSpPr>
        <p:spPr>
          <a:xfrm>
            <a:off x="1278774" y="249241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16" name="圆角矩形 15"/>
          <p:cNvSpPr/>
          <p:nvPr/>
        </p:nvSpPr>
        <p:spPr bwMode="auto">
          <a:xfrm>
            <a:off x="1174520" y="2907352"/>
            <a:ext cx="4549607"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7" name="TextBox 16"/>
          <p:cNvSpPr txBox="1"/>
          <p:nvPr/>
        </p:nvSpPr>
        <p:spPr>
          <a:xfrm>
            <a:off x="1319165" y="3065681"/>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18" name="矩形 17"/>
          <p:cNvSpPr/>
          <p:nvPr/>
        </p:nvSpPr>
        <p:spPr bwMode="auto">
          <a:xfrm>
            <a:off x="2380518" y="3065681"/>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3744766" y="3066341"/>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0" name="TextBox 19"/>
          <p:cNvSpPr txBox="1"/>
          <p:nvPr/>
        </p:nvSpPr>
        <p:spPr>
          <a:xfrm>
            <a:off x="2343073" y="3093277"/>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1" name="TextBox 20"/>
          <p:cNvSpPr txBox="1"/>
          <p:nvPr/>
        </p:nvSpPr>
        <p:spPr>
          <a:xfrm>
            <a:off x="3857040" y="3123116"/>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3" name="TextBox 22"/>
          <p:cNvSpPr txBox="1"/>
          <p:nvPr/>
        </p:nvSpPr>
        <p:spPr>
          <a:xfrm>
            <a:off x="4733456" y="5373216"/>
            <a:ext cx="3336245" cy="646331"/>
          </a:xfrm>
          <a:prstGeom prst="rect">
            <a:avLst/>
          </a:prstGeom>
          <a:noFill/>
        </p:spPr>
        <p:txBody>
          <a:bodyPr wrap="square" rtlCol="0">
            <a:spAutoFit/>
          </a:bodyPr>
          <a:lstStyle/>
          <a:p>
            <a:r>
              <a:rPr lang="en-US" altLang="zh-CN" dirty="0" smtClean="0"/>
              <a:t>Windows</a:t>
            </a:r>
            <a:r>
              <a:rPr lang="zh-CN" altLang="en-US" dirty="0" smtClean="0"/>
              <a:t>系统下包含三个存储节点的自动分片集群</a:t>
            </a:r>
            <a:endParaRPr lang="zh-CN" altLang="en-US" dirty="0"/>
          </a:p>
        </p:txBody>
      </p:sp>
      <p:sp>
        <p:nvSpPr>
          <p:cNvPr id="24" name="矩形 23"/>
          <p:cNvSpPr/>
          <p:nvPr/>
        </p:nvSpPr>
        <p:spPr bwMode="auto">
          <a:xfrm>
            <a:off x="2267326" y="249241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文本框 4"/>
          <p:cNvSpPr txBox="1"/>
          <p:nvPr/>
        </p:nvSpPr>
        <p:spPr>
          <a:xfrm>
            <a:off x="2389914" y="249259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26" name="矩形 25"/>
          <p:cNvSpPr/>
          <p:nvPr/>
        </p:nvSpPr>
        <p:spPr bwMode="auto">
          <a:xfrm>
            <a:off x="3737788" y="247131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文本框 32"/>
          <p:cNvSpPr txBox="1"/>
          <p:nvPr/>
        </p:nvSpPr>
        <p:spPr>
          <a:xfrm>
            <a:off x="3769591" y="2501699"/>
            <a:ext cx="1183938" cy="307777"/>
          </a:xfrm>
          <a:prstGeom prst="rect">
            <a:avLst/>
          </a:prstGeom>
          <a:noFill/>
          <a:ln>
            <a:noFill/>
          </a:ln>
        </p:spPr>
        <p:txBody>
          <a:bodyPr wrap="square" rtlCol="0">
            <a:spAutoFit/>
          </a:bodyPr>
          <a:lstStyle/>
          <a:p>
            <a:r>
              <a:rPr lang="en-US" altLang="zh-CN" sz="1400" dirty="0" smtClean="0"/>
              <a:t>Mapreduce</a:t>
            </a:r>
            <a:endParaRPr lang="zh-CN" altLang="en-US" sz="1400" dirty="0"/>
          </a:p>
        </p:txBody>
      </p:sp>
      <p:sp>
        <p:nvSpPr>
          <p:cNvPr id="30" name="TextBox 29"/>
          <p:cNvSpPr txBox="1"/>
          <p:nvPr/>
        </p:nvSpPr>
        <p:spPr>
          <a:xfrm>
            <a:off x="6212222" y="1797614"/>
            <a:ext cx="1586993" cy="738664"/>
          </a:xfrm>
          <a:prstGeom prst="rect">
            <a:avLst/>
          </a:prstGeom>
          <a:noFill/>
        </p:spPr>
        <p:txBody>
          <a:bodyPr wrap="square" rtlCol="0">
            <a:spAutoFit/>
          </a:bodyPr>
          <a:lstStyle/>
          <a:p>
            <a:r>
              <a:rPr lang="en-US" altLang="zh-CN" sz="1400" dirty="0" smtClean="0"/>
              <a:t>Pat</a:t>
            </a:r>
            <a:r>
              <a:rPr lang="zh-CN" altLang="en-US" sz="1400" dirty="0" smtClean="0"/>
              <a:t>病人基本信息</a:t>
            </a:r>
            <a:endParaRPr lang="en-US" altLang="zh-CN" sz="1400" dirty="0" smtClean="0"/>
          </a:p>
          <a:p>
            <a:r>
              <a:rPr lang="en-US" altLang="zh-CN" sz="1400" dirty="0" smtClean="0"/>
              <a:t>History </a:t>
            </a:r>
            <a:r>
              <a:rPr lang="zh-CN" altLang="en-US" sz="1400" dirty="0" smtClean="0"/>
              <a:t>病史信息</a:t>
            </a:r>
            <a:endParaRPr lang="en-US" altLang="zh-CN" sz="1400" dirty="0" smtClean="0"/>
          </a:p>
          <a:p>
            <a:r>
              <a:rPr lang="en-US" altLang="zh-CN" sz="1400" dirty="0" err="1" smtClean="0"/>
              <a:t>Inquery</a:t>
            </a:r>
            <a:r>
              <a:rPr lang="en-US" altLang="zh-CN" sz="1400" dirty="0" smtClean="0"/>
              <a:t> </a:t>
            </a:r>
            <a:r>
              <a:rPr lang="zh-CN" altLang="en-US" sz="1400" dirty="0" smtClean="0"/>
              <a:t>问诊信息</a:t>
            </a:r>
            <a:endParaRPr lang="en-US" altLang="zh-CN" sz="1400" dirty="0" smtClean="0"/>
          </a:p>
        </p:txBody>
      </p:sp>
      <p:sp>
        <p:nvSpPr>
          <p:cNvPr id="57344" name="左大括号 57343"/>
          <p:cNvSpPr/>
          <p:nvPr/>
        </p:nvSpPr>
        <p:spPr bwMode="auto">
          <a:xfrm>
            <a:off x="5843061" y="1856545"/>
            <a:ext cx="288032" cy="646903"/>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诊断流程界面配置</a:t>
            </a:r>
            <a:endParaRPr lang="en-US" altLang="zh-CN" dirty="0" smtClean="0"/>
          </a:p>
          <a:p>
            <a:r>
              <a:rPr lang="en-US" altLang="zh-CN" dirty="0" smtClean="0"/>
              <a:t>2.</a:t>
            </a:r>
            <a:r>
              <a:rPr lang="zh-CN" altLang="en-US" dirty="0" smtClean="0"/>
              <a:t>数据交互模块实现</a:t>
            </a:r>
            <a:endParaRPr lang="en-US" altLang="zh-CN" dirty="0" smtClean="0"/>
          </a:p>
          <a:p>
            <a:r>
              <a:rPr lang="en-US" altLang="zh-CN" dirty="0" smtClean="0"/>
              <a:t>3.</a:t>
            </a:r>
            <a:r>
              <a:rPr lang="zh-CN" altLang="en-US" dirty="0" smtClean="0"/>
              <a:t>推理引擎实现</a:t>
            </a:r>
            <a:endParaRPr lang="en-US" altLang="zh-CN" dirty="0" smtClean="0"/>
          </a:p>
        </p:txBody>
      </p:sp>
      <p:sp>
        <p:nvSpPr>
          <p:cNvPr id="12" name="TextBox 11"/>
          <p:cNvSpPr txBox="1"/>
          <p:nvPr/>
        </p:nvSpPr>
        <p:spPr>
          <a:xfrm>
            <a:off x="6927426" y="3010044"/>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72252" y="3101715"/>
            <a:ext cx="1605020" cy="1477328"/>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知识库构建或更新</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34484" y="6021288"/>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5" name="Picture 1" descr="C:\Users\FGJ\AppData\Roaming\Tencent\Users\794460205\QQ\WinTemp\RichOle\DEK[615)KJDZU9NDUS83CW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512670"/>
            <a:ext cx="132397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FGJ\AppData\Roaming\Tencent\Users\794460205\QQ\WinTemp\RichOle\])FNGW_1CD]TD[W~22)Z%X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798" y="4512670"/>
            <a:ext cx="2133600" cy="1152128"/>
          </a:xfrm>
          <a:prstGeom prst="rect">
            <a:avLst/>
          </a:prstGeom>
          <a:noFill/>
          <a:extLst>
            <a:ext uri="{909E8E84-426E-40DD-AFC4-6F175D3DCCD1}">
              <a14:hiddenFill xmlns:a14="http://schemas.microsoft.com/office/drawing/2010/main">
                <a:solidFill>
                  <a:srgbClr val="FFFFFF"/>
                </a:solidFill>
              </a14:hiddenFill>
            </a:ext>
          </a:extLst>
        </p:spPr>
      </p:pic>
      <p:sp>
        <p:nvSpPr>
          <p:cNvPr id="57344" name="TextBox 57343"/>
          <p:cNvSpPr txBox="1"/>
          <p:nvPr/>
        </p:nvSpPr>
        <p:spPr>
          <a:xfrm>
            <a:off x="3419872" y="5301208"/>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6588224" y="5301208"/>
            <a:ext cx="1344406" cy="369332"/>
          </a:xfrm>
          <a:prstGeom prst="rect">
            <a:avLst/>
          </a:prstGeom>
          <a:noFill/>
        </p:spPr>
        <p:txBody>
          <a:bodyPr wrap="square" rtlCol="0">
            <a:spAutoFit/>
          </a:bodyPr>
          <a:lstStyle/>
          <a:p>
            <a:r>
              <a:rPr lang="zh-CN" altLang="en-US" dirty="0" smtClean="0"/>
              <a:t>紧张性头痛</a:t>
            </a:r>
            <a:endParaRPr lang="zh-CN" altLang="en-US" dirty="0"/>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圆角矩形 8"/>
          <p:cNvSpPr/>
          <p:nvPr/>
        </p:nvSpPr>
        <p:spPr bwMode="auto">
          <a:xfrm>
            <a:off x="5169033"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0" name="文本框 6"/>
          <p:cNvSpPr txBox="1"/>
          <p:nvPr/>
        </p:nvSpPr>
        <p:spPr>
          <a:xfrm>
            <a:off x="5292080"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12" name="圆角矩形 11"/>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6855431" y="3614561"/>
            <a:ext cx="1096850" cy="689553"/>
          </a:xfrm>
          <a:prstGeom prst="roundRect">
            <a:avLst/>
          </a:prstGeom>
          <a:solidFill>
            <a:schemeClr val="accent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圆角矩形 15"/>
          <p:cNvSpPr/>
          <p:nvPr/>
        </p:nvSpPr>
        <p:spPr bwMode="auto">
          <a:xfrm>
            <a:off x="327585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AutoShape 4"/>
          <p:cNvSpPr>
            <a:spLocks noChangeArrowheads="1"/>
          </p:cNvSpPr>
          <p:nvPr/>
        </p:nvSpPr>
        <p:spPr bwMode="gray">
          <a:xfrm>
            <a:off x="2200336" y="2723417"/>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sp>
        <p:nvSpPr>
          <p:cNvPr id="22" name="TextBox 21"/>
          <p:cNvSpPr txBox="1"/>
          <p:nvPr/>
        </p:nvSpPr>
        <p:spPr>
          <a:xfrm>
            <a:off x="6300192" y="1565050"/>
            <a:ext cx="1152128" cy="369332"/>
          </a:xfrm>
          <a:prstGeom prst="rect">
            <a:avLst/>
          </a:prstGeom>
          <a:noFill/>
        </p:spPr>
        <p:txBody>
          <a:bodyPr wrap="square" rtlCol="0">
            <a:spAutoFit/>
          </a:bodyPr>
          <a:lstStyle/>
          <a:p>
            <a:r>
              <a:rPr lang="zh-CN" altLang="en-US" dirty="0" smtClean="0"/>
              <a:t>系统实现</a:t>
            </a:r>
            <a:endParaRPr lang="zh-CN" altLang="en-US" dirty="0"/>
          </a:p>
        </p:txBody>
      </p:sp>
      <p:sp>
        <p:nvSpPr>
          <p:cNvPr id="2" name="TextBox 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 name="TextBox 2"/>
          <p:cNvSpPr txBox="1"/>
          <p:nvPr/>
        </p:nvSpPr>
        <p:spPr>
          <a:xfrm>
            <a:off x="341987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4" name="TextBox 3"/>
          <p:cNvSpPr txBox="1"/>
          <p:nvPr/>
        </p:nvSpPr>
        <p:spPr>
          <a:xfrm>
            <a:off x="6940901" y="3614561"/>
            <a:ext cx="938108" cy="646331"/>
          </a:xfrm>
          <a:prstGeom prst="rect">
            <a:avLst/>
          </a:prstGeom>
          <a:noFill/>
        </p:spPr>
        <p:txBody>
          <a:bodyPr wrap="square" rtlCol="0">
            <a:spAutoFit/>
          </a:bodyPr>
          <a:lstStyle/>
          <a:p>
            <a:r>
              <a:rPr lang="zh-CN" altLang="en-US" dirty="0" smtClean="0"/>
              <a:t>业务逻辑扩展</a:t>
            </a:r>
            <a:endParaRPr lang="zh-CN" altLang="en-US" dirty="0"/>
          </a:p>
        </p:txBody>
      </p:sp>
      <p:sp>
        <p:nvSpPr>
          <p:cNvPr id="5" name="圆角矩形 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8646" y="1145347"/>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a:t>
            </a:r>
            <a:endParaRPr lang="zh-CN" altLang="en-US" dirty="0"/>
          </a:p>
        </p:txBody>
      </p:sp>
      <p:sp>
        <p:nvSpPr>
          <p:cNvPr id="6" name="TextBox 5"/>
          <p:cNvSpPr txBox="1"/>
          <p:nvPr/>
        </p:nvSpPr>
        <p:spPr>
          <a:xfrm>
            <a:off x="671741" y="5719957"/>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656" y="4535618"/>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文本框 15"/>
          <p:cNvSpPr txBox="1"/>
          <p:nvPr/>
        </p:nvSpPr>
        <p:spPr>
          <a:xfrm>
            <a:off x="3615956" y="5841381"/>
            <a:ext cx="1912088" cy="646331"/>
          </a:xfrm>
          <a:prstGeom prst="rect">
            <a:avLst/>
          </a:prstGeom>
          <a:noFill/>
        </p:spPr>
        <p:txBody>
          <a:bodyPr wrap="square" rtlCol="0">
            <a:spAutoFit/>
          </a:bodyPr>
          <a:lstStyle/>
          <a:p>
            <a:r>
              <a:rPr lang="zh-CN" altLang="en-US" dirty="0" smtClean="0"/>
              <a:t>头痛日志查看</a:t>
            </a:r>
            <a:endParaRPr lang="en-US" altLang="zh-CN" dirty="0" smtClean="0"/>
          </a:p>
          <a:p>
            <a:r>
              <a:rPr lang="zh-CN" altLang="en-US" dirty="0" smtClean="0"/>
              <a:t>头痛报告显示</a:t>
            </a:r>
            <a:endParaRPr lang="zh-CN" altLang="en-US" dirty="0"/>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1106783" y="5677335"/>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矩形 1"/>
          <p:cNvSpPr/>
          <p:nvPr/>
        </p:nvSpPr>
        <p:spPr>
          <a:xfrm>
            <a:off x="3722358" y="3794469"/>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11" name="左大括号 10"/>
          <p:cNvSpPr/>
          <p:nvPr/>
        </p:nvSpPr>
        <p:spPr bwMode="auto">
          <a:xfrm>
            <a:off x="3412266" y="3981772"/>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1106783" y="3794469"/>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354247" y="5841381"/>
            <a:ext cx="1807927" cy="369332"/>
          </a:xfrm>
          <a:prstGeom prst="rect">
            <a:avLst/>
          </a:prstGeom>
          <a:noFill/>
        </p:spPr>
        <p:txBody>
          <a:bodyPr wrap="square" rtlCol="0">
            <a:spAutoFit/>
          </a:bodyPr>
          <a:lstStyle/>
          <a:p>
            <a:r>
              <a:rPr lang="zh-CN" altLang="en-US" dirty="0"/>
              <a:t>业务</a:t>
            </a:r>
            <a:r>
              <a:rPr lang="zh-CN" altLang="en-US" dirty="0" smtClean="0"/>
              <a:t>逻辑拓展</a:t>
            </a:r>
            <a:endParaRPr lang="zh-CN" altLang="en-US" dirty="0"/>
          </a:p>
        </p:txBody>
      </p:sp>
      <p:sp>
        <p:nvSpPr>
          <p:cNvPr id="27" name="TextBox 26"/>
          <p:cNvSpPr txBox="1"/>
          <p:nvPr/>
        </p:nvSpPr>
        <p:spPr>
          <a:xfrm>
            <a:off x="1350215" y="3981772"/>
            <a:ext cx="1811959" cy="369332"/>
          </a:xfrm>
          <a:prstGeom prst="rect">
            <a:avLst/>
          </a:prstGeom>
          <a:noFill/>
        </p:spPr>
        <p:txBody>
          <a:bodyPr wrap="square" rtlCol="0">
            <a:spAutoFit/>
          </a:bodyPr>
          <a:lstStyle/>
          <a:p>
            <a:r>
              <a:rPr lang="zh-CN" altLang="en-US" dirty="0" smtClean="0"/>
              <a:t>交互模块实现</a:t>
            </a:r>
            <a:endParaRPr lang="zh-CN" altLang="en-US" dirty="0"/>
          </a:p>
        </p:txBody>
      </p:sp>
      <p:sp>
        <p:nvSpPr>
          <p:cNvPr id="31" name="左大括号 30"/>
          <p:cNvSpPr/>
          <p:nvPr/>
        </p:nvSpPr>
        <p:spPr bwMode="auto">
          <a:xfrm>
            <a:off x="3277100" y="5862036"/>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64" y="4555759"/>
            <a:ext cx="1539799" cy="96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5230" y="4725917"/>
            <a:ext cx="967319" cy="6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9511" y="4555759"/>
            <a:ext cx="1098247" cy="119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5696" y="4064283"/>
            <a:ext cx="2045404" cy="208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4287545"/>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4215705"/>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2149322"/>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2149322"/>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64257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608410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594041"/>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a:xfrm>
            <a:off x="1103136" y="5229200"/>
            <a:ext cx="6172738" cy="923330"/>
          </a:xfrm>
          <a:prstGeom prst="rect">
            <a:avLst/>
          </a:prstGeom>
        </p:spPr>
        <p:txBody>
          <a:bodyPr wrap="square">
            <a:spAutoFit/>
          </a:bodyPr>
          <a:lstStyle/>
          <a:p>
            <a:pPr marL="285750" indent="-285750">
              <a:buFont typeface="Wingdings" pitchFamily="2" charset="2"/>
              <a:buChar char="l"/>
              <a:defRPr/>
            </a:pPr>
            <a:r>
              <a:rPr lang="zh-CN" altLang="en-US" dirty="0" smtClean="0">
                <a:latin typeface="Arial" pitchFamily="34" charset="0"/>
                <a:ea typeface="宋体" pitchFamily="2" charset="-122"/>
              </a:rPr>
              <a:t>系统在北京</a:t>
            </a:r>
            <a:r>
              <a:rPr lang="en-US" altLang="zh-CN" dirty="0" smtClean="0">
                <a:latin typeface="Arial" pitchFamily="34" charset="0"/>
                <a:ea typeface="宋体" pitchFamily="2" charset="-122"/>
              </a:rPr>
              <a:t>301</a:t>
            </a:r>
            <a:r>
              <a:rPr lang="zh-CN" altLang="en-US" dirty="0" smtClean="0">
                <a:latin typeface="Arial" pitchFamily="34" charset="0"/>
                <a:ea typeface="宋体" pitchFamily="2" charset="-122"/>
              </a:rPr>
              <a:t>医院进行临床评估</a:t>
            </a:r>
            <a:r>
              <a:rPr lang="en-US" altLang="zh-CN" dirty="0" smtClean="0">
                <a:latin typeface="Arial" pitchFamily="34" charset="0"/>
                <a:ea typeface="宋体" pitchFamily="2" charset="-122"/>
              </a:rPr>
              <a:t> </a:t>
            </a:r>
          </a:p>
          <a:p>
            <a:pPr marL="285750" indent="-285750">
              <a:buFont typeface="Wingdings" pitchFamily="2" charset="2"/>
              <a:buChar char="l"/>
              <a:defRPr/>
            </a:pP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系统可以诊断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pic>
        <p:nvPicPr>
          <p:cNvPr id="45" name="图片 44" descr="051.png"/>
          <p:cNvPicPr>
            <a:picLocks noChangeAspect="1"/>
          </p:cNvPicPr>
          <p:nvPr/>
        </p:nvPicPr>
        <p:blipFill>
          <a:blip r:embed="rId2"/>
          <a:stretch>
            <a:fillRect/>
          </a:stretch>
        </p:blipFill>
        <p:spPr>
          <a:xfrm>
            <a:off x="666280" y="2214554"/>
            <a:ext cx="1214446" cy="1214446"/>
          </a:xfrm>
          <a:prstGeom prst="rect">
            <a:avLst/>
          </a:prstGeom>
        </p:spPr>
      </p:pic>
      <p:sp>
        <p:nvSpPr>
          <p:cNvPr id="46" name="TextBox 45"/>
          <p:cNvSpPr txBox="1"/>
          <p:nvPr/>
        </p:nvSpPr>
        <p:spPr>
          <a:xfrm>
            <a:off x="457200" y="3560863"/>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47" name="图片 46" descr="部位.png"/>
          <p:cNvPicPr>
            <a:picLocks noChangeAspect="1"/>
          </p:cNvPicPr>
          <p:nvPr/>
        </p:nvPicPr>
        <p:blipFill>
          <a:blip r:embed="rId3" cstate="print"/>
          <a:stretch>
            <a:fillRect/>
          </a:stretch>
        </p:blipFill>
        <p:spPr>
          <a:xfrm>
            <a:off x="3309486" y="1357298"/>
            <a:ext cx="1428760" cy="1194161"/>
          </a:xfrm>
          <a:prstGeom prst="rect">
            <a:avLst/>
          </a:prstGeom>
        </p:spPr>
      </p:pic>
      <p:sp>
        <p:nvSpPr>
          <p:cNvPr id="48" name="右箭头 47"/>
          <p:cNvSpPr/>
          <p:nvPr/>
        </p:nvSpPr>
        <p:spPr>
          <a:xfrm rot="19776530">
            <a:off x="2309354" y="228599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023998" y="178592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横卷形 49"/>
          <p:cNvSpPr/>
          <p:nvPr/>
        </p:nvSpPr>
        <p:spPr>
          <a:xfrm>
            <a:off x="5738378" y="1571612"/>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51" name="Picture 9" descr="R:\temp\Internet 临时文件\Content.IE5\UE06LOG3\MC900343293[1].wmf"/>
          <p:cNvPicPr>
            <a:picLocks noChangeAspect="1" noChangeArrowheads="1"/>
          </p:cNvPicPr>
          <p:nvPr/>
        </p:nvPicPr>
        <p:blipFill>
          <a:blip r:embed="rId4"/>
          <a:srcRect/>
          <a:stretch>
            <a:fillRect/>
          </a:stretch>
        </p:blipFill>
        <p:spPr bwMode="auto">
          <a:xfrm>
            <a:off x="3380924" y="2928934"/>
            <a:ext cx="1143008" cy="1285884"/>
          </a:xfrm>
          <a:prstGeom prst="rect">
            <a:avLst/>
          </a:prstGeom>
          <a:noFill/>
          <a:ln w="9525">
            <a:noFill/>
            <a:miter lim="800000"/>
            <a:headEnd/>
            <a:tailEnd/>
          </a:ln>
        </p:spPr>
      </p:pic>
      <p:sp>
        <p:nvSpPr>
          <p:cNvPr id="52" name="右箭头 51"/>
          <p:cNvSpPr/>
          <p:nvPr/>
        </p:nvSpPr>
        <p:spPr>
          <a:xfrm rot="785667">
            <a:off x="2373462" y="3359026"/>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a:off x="5023998" y="3429000"/>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横卷形 53"/>
          <p:cNvSpPr/>
          <p:nvPr/>
        </p:nvSpPr>
        <p:spPr>
          <a:xfrm>
            <a:off x="5738378" y="3214686"/>
            <a:ext cx="1357322" cy="71438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55" name="TextBox 54"/>
          <p:cNvSpPr txBox="1"/>
          <p:nvPr/>
        </p:nvSpPr>
        <p:spPr>
          <a:xfrm>
            <a:off x="3314129" y="4357694"/>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56" name="TextBox 55"/>
          <p:cNvSpPr txBox="1"/>
          <p:nvPr/>
        </p:nvSpPr>
        <p:spPr>
          <a:xfrm>
            <a:off x="758069" y="1672698"/>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57" name="右大括号 56"/>
          <p:cNvSpPr/>
          <p:nvPr/>
        </p:nvSpPr>
        <p:spPr>
          <a:xfrm>
            <a:off x="7238576" y="1857364"/>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TextBox 57"/>
          <p:cNvSpPr txBox="1"/>
          <p:nvPr/>
        </p:nvSpPr>
        <p:spPr>
          <a:xfrm>
            <a:off x="7500958" y="2571744"/>
            <a:ext cx="1357322" cy="369332"/>
          </a:xfrm>
          <a:prstGeom prst="rect">
            <a:avLst/>
          </a:prstGeom>
          <a:noFill/>
        </p:spPr>
        <p:txBody>
          <a:bodyPr wrap="square" rtlCol="0">
            <a:spAutoFit/>
          </a:bodyPr>
          <a:lstStyle/>
          <a:p>
            <a:r>
              <a:rPr lang="zh-CN" altLang="en-US" dirty="0"/>
              <a:t>对比</a:t>
            </a:r>
          </a:p>
        </p:txBody>
      </p:sp>
      <p:sp>
        <p:nvSpPr>
          <p:cNvPr id="59" name="TextBox 58"/>
          <p:cNvSpPr txBox="1"/>
          <p:nvPr/>
        </p:nvSpPr>
        <p:spPr>
          <a:xfrm>
            <a:off x="3666676" y="2571744"/>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60" name="TextBox 59"/>
          <p:cNvSpPr txBox="1"/>
          <p:nvPr/>
        </p:nvSpPr>
        <p:spPr>
          <a:xfrm>
            <a:off x="5898645" y="4274114"/>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系统部署</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1" name="图片 10" descr="20131125030437947_easyicon_net_128.png"/>
          <p:cNvPicPr>
            <a:picLocks noChangeAspect="1"/>
          </p:cNvPicPr>
          <p:nvPr/>
        </p:nvPicPr>
        <p:blipFill>
          <a:blip r:embed="rId2"/>
          <a:stretch>
            <a:fillRect/>
          </a:stretch>
        </p:blipFill>
        <p:spPr>
          <a:xfrm>
            <a:off x="6858016" y="2786058"/>
            <a:ext cx="1076324" cy="1076324"/>
          </a:xfrm>
          <a:prstGeom prst="rect">
            <a:avLst/>
          </a:prstGeom>
        </p:spPr>
      </p:pic>
      <p:sp>
        <p:nvSpPr>
          <p:cNvPr id="12" name="椭圆 11"/>
          <p:cNvSpPr/>
          <p:nvPr/>
        </p:nvSpPr>
        <p:spPr>
          <a:xfrm>
            <a:off x="2786050" y="3857628"/>
            <a:ext cx="3143272" cy="714380"/>
          </a:xfrm>
          <a:prstGeom prst="ellipse">
            <a:avLst/>
          </a:prstGeom>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b="0" kern="0" dirty="0">
              <a:solidFill>
                <a:sysClr val="window" lastClr="C7EDCB"/>
              </a:solidFill>
              <a:latin typeface="Calibri"/>
              <a:ea typeface="宋体"/>
            </a:endParaRPr>
          </a:p>
        </p:txBody>
      </p:sp>
      <p:cxnSp>
        <p:nvCxnSpPr>
          <p:cNvPr id="13" name="直接连接符 12"/>
          <p:cNvCxnSpPr/>
          <p:nvPr/>
        </p:nvCxnSpPr>
        <p:spPr>
          <a:xfrm flipV="1">
            <a:off x="2357422" y="4429132"/>
            <a:ext cx="571504"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4" name="图片 13" descr="026.png"/>
          <p:cNvPicPr>
            <a:picLocks noChangeAspect="1"/>
          </p:cNvPicPr>
          <p:nvPr/>
        </p:nvPicPr>
        <p:blipFill>
          <a:blip r:embed="rId3"/>
          <a:stretch>
            <a:fillRect/>
          </a:stretch>
        </p:blipFill>
        <p:spPr>
          <a:xfrm>
            <a:off x="3500430" y="3000372"/>
            <a:ext cx="1643074" cy="1643074"/>
          </a:xfrm>
          <a:prstGeom prst="rect">
            <a:avLst/>
          </a:prstGeom>
        </p:spPr>
      </p:pic>
      <p:pic>
        <p:nvPicPr>
          <p:cNvPr id="15" name="图片 14" descr="hospital1.png"/>
          <p:cNvPicPr>
            <a:picLocks noChangeAspect="1"/>
          </p:cNvPicPr>
          <p:nvPr/>
        </p:nvPicPr>
        <p:blipFill>
          <a:blip r:embed="rId4"/>
          <a:stretch>
            <a:fillRect/>
          </a:stretch>
        </p:blipFill>
        <p:spPr>
          <a:xfrm>
            <a:off x="1214414" y="2643182"/>
            <a:ext cx="1214446" cy="1214446"/>
          </a:xfrm>
          <a:prstGeom prst="rect">
            <a:avLst/>
          </a:prstGeom>
        </p:spPr>
      </p:pic>
      <p:cxnSp>
        <p:nvCxnSpPr>
          <p:cNvPr id="16" name="直接连接符 15"/>
          <p:cNvCxnSpPr/>
          <p:nvPr/>
        </p:nvCxnSpPr>
        <p:spPr>
          <a:xfrm rot="10800000">
            <a:off x="5715008" y="4500570"/>
            <a:ext cx="571504" cy="500066"/>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7" name="图片 16" descr="icon_fold_hospital.png"/>
          <p:cNvPicPr>
            <a:picLocks noChangeAspect="1"/>
          </p:cNvPicPr>
          <p:nvPr/>
        </p:nvPicPr>
        <p:blipFill>
          <a:blip r:embed="rId5"/>
          <a:stretch>
            <a:fillRect/>
          </a:stretch>
        </p:blipFill>
        <p:spPr>
          <a:xfrm>
            <a:off x="1071538" y="4786322"/>
            <a:ext cx="1357322" cy="1357322"/>
          </a:xfrm>
          <a:prstGeom prst="rect">
            <a:avLst/>
          </a:prstGeom>
        </p:spPr>
      </p:pic>
      <p:cxnSp>
        <p:nvCxnSpPr>
          <p:cNvPr id="18" name="直接连接符 17"/>
          <p:cNvCxnSpPr/>
          <p:nvPr/>
        </p:nvCxnSpPr>
        <p:spPr>
          <a:xfrm rot="10800000" flipV="1">
            <a:off x="5786446" y="3571876"/>
            <a:ext cx="714380"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00430" y="4643446"/>
            <a:ext cx="1785950" cy="646331"/>
          </a:xfrm>
          <a:prstGeom prst="rect">
            <a:avLst/>
          </a:prstGeom>
          <a:noFill/>
        </p:spPr>
        <p:txBody>
          <a:bodyPr wrap="square" rtlCol="0">
            <a:spAutoFit/>
          </a:bodyPr>
          <a:lstStyle/>
          <a:p>
            <a:r>
              <a:rPr lang="zh-CN" altLang="en-US" dirty="0" smtClean="0"/>
              <a:t>中国人民解放军总医院</a:t>
            </a:r>
            <a:r>
              <a:rPr lang="en-US" altLang="zh-CN" dirty="0" smtClean="0"/>
              <a:t>(301</a:t>
            </a:r>
            <a:r>
              <a:rPr lang="zh-CN" altLang="en-US" dirty="0" smtClean="0"/>
              <a:t>医院</a:t>
            </a:r>
            <a:r>
              <a:rPr lang="en-US" altLang="zh-CN" dirty="0" smtClean="0"/>
              <a:t>)</a:t>
            </a:r>
            <a:endParaRPr lang="zh-CN" altLang="en-US" dirty="0"/>
          </a:p>
        </p:txBody>
      </p:sp>
      <p:sp>
        <p:nvSpPr>
          <p:cNvPr id="20" name="TextBox 19"/>
          <p:cNvSpPr txBox="1"/>
          <p:nvPr/>
        </p:nvSpPr>
        <p:spPr>
          <a:xfrm>
            <a:off x="785786" y="5925941"/>
            <a:ext cx="2786082" cy="646331"/>
          </a:xfrm>
          <a:prstGeom prst="rect">
            <a:avLst/>
          </a:prstGeom>
          <a:noFill/>
        </p:spPr>
        <p:txBody>
          <a:bodyPr wrap="square" rtlCol="0">
            <a:spAutoFit/>
          </a:bodyPr>
          <a:lstStyle/>
          <a:p>
            <a:r>
              <a:rPr lang="en-US" dirty="0" smtClean="0"/>
              <a:t>301</a:t>
            </a:r>
            <a:r>
              <a:rPr lang="zh-CN" altLang="en-US" dirty="0" smtClean="0"/>
              <a:t>医院第一附属医院</a:t>
            </a:r>
            <a:r>
              <a:rPr lang="en-US" dirty="0" smtClean="0"/>
              <a:t>(304 </a:t>
            </a:r>
            <a:r>
              <a:rPr lang="zh-CN" altLang="en-US" dirty="0" smtClean="0"/>
              <a:t>医院</a:t>
            </a:r>
            <a:r>
              <a:rPr lang="en-US" dirty="0" smtClean="0"/>
              <a:t>)</a:t>
            </a:r>
            <a:endParaRPr lang="zh-CN" altLang="en-US" dirty="0"/>
          </a:p>
        </p:txBody>
      </p:sp>
      <p:sp>
        <p:nvSpPr>
          <p:cNvPr id="21" name="TextBox 20"/>
          <p:cNvSpPr txBox="1"/>
          <p:nvPr/>
        </p:nvSpPr>
        <p:spPr>
          <a:xfrm>
            <a:off x="6448573" y="6028490"/>
            <a:ext cx="2214578" cy="369332"/>
          </a:xfrm>
          <a:prstGeom prst="rect">
            <a:avLst/>
          </a:prstGeom>
          <a:noFill/>
        </p:spPr>
        <p:txBody>
          <a:bodyPr wrap="square" rtlCol="0">
            <a:spAutoFit/>
          </a:bodyPr>
          <a:lstStyle/>
          <a:p>
            <a:r>
              <a:rPr lang="zh-CN" altLang="en-US" dirty="0" smtClean="0"/>
              <a:t>武警总医院</a:t>
            </a:r>
            <a:endParaRPr lang="zh-CN" altLang="en-US" dirty="0"/>
          </a:p>
        </p:txBody>
      </p:sp>
      <p:sp>
        <p:nvSpPr>
          <p:cNvPr id="22" name="TextBox 21"/>
          <p:cNvSpPr txBox="1"/>
          <p:nvPr/>
        </p:nvSpPr>
        <p:spPr>
          <a:xfrm>
            <a:off x="6579901" y="3768892"/>
            <a:ext cx="1736515" cy="369332"/>
          </a:xfrm>
          <a:prstGeom prst="rect">
            <a:avLst/>
          </a:prstGeom>
          <a:noFill/>
        </p:spPr>
        <p:txBody>
          <a:bodyPr wrap="square" rtlCol="0">
            <a:spAutoFit/>
          </a:bodyPr>
          <a:lstStyle/>
          <a:p>
            <a:r>
              <a:rPr lang="zh-CN" altLang="en-US" dirty="0" smtClean="0"/>
              <a:t>丰台社区医院</a:t>
            </a:r>
            <a:endParaRPr lang="zh-CN" altLang="en-US" dirty="0"/>
          </a:p>
        </p:txBody>
      </p:sp>
      <p:sp>
        <p:nvSpPr>
          <p:cNvPr id="23" name="TextBox 22"/>
          <p:cNvSpPr txBox="1"/>
          <p:nvPr/>
        </p:nvSpPr>
        <p:spPr>
          <a:xfrm>
            <a:off x="707919" y="3786190"/>
            <a:ext cx="1750199" cy="369332"/>
          </a:xfrm>
          <a:prstGeom prst="rect">
            <a:avLst/>
          </a:prstGeom>
          <a:noFill/>
        </p:spPr>
        <p:txBody>
          <a:bodyPr wrap="square" rtlCol="0">
            <a:spAutoFit/>
          </a:bodyPr>
          <a:lstStyle/>
          <a:p>
            <a:r>
              <a:rPr lang="zh-CN" altLang="en-US" dirty="0" smtClean="0"/>
              <a:t>首钢社区医院</a:t>
            </a:r>
            <a:endParaRPr lang="zh-CN" altLang="en-US" dirty="0"/>
          </a:p>
        </p:txBody>
      </p:sp>
      <p:cxnSp>
        <p:nvCxnSpPr>
          <p:cNvPr id="24" name="直接连接符 23"/>
          <p:cNvCxnSpPr/>
          <p:nvPr/>
        </p:nvCxnSpPr>
        <p:spPr>
          <a:xfrm rot="10800000">
            <a:off x="2428860" y="3571876"/>
            <a:ext cx="500066" cy="357190"/>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25" name="图片 24" descr="download.jpg"/>
          <p:cNvPicPr>
            <a:picLocks noChangeAspect="1"/>
          </p:cNvPicPr>
          <p:nvPr/>
        </p:nvPicPr>
        <p:blipFill>
          <a:blip r:embed="rId6"/>
          <a:stretch>
            <a:fillRect/>
          </a:stretch>
        </p:blipFill>
        <p:spPr>
          <a:xfrm>
            <a:off x="6572264" y="4714884"/>
            <a:ext cx="1571636" cy="1313606"/>
          </a:xfrm>
          <a:prstGeom prst="rect">
            <a:avLst/>
          </a:prstGeom>
        </p:spPr>
      </p:pic>
      <p:sp>
        <p:nvSpPr>
          <p:cNvPr id="26" name="云形 25"/>
          <p:cNvSpPr/>
          <p:nvPr/>
        </p:nvSpPr>
        <p:spPr>
          <a:xfrm>
            <a:off x="3000364" y="1285860"/>
            <a:ext cx="3071834" cy="92869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27" name="Picture 2"/>
          <p:cNvPicPr>
            <a:picLocks noChangeAspect="1" noChangeArrowheads="1"/>
          </p:cNvPicPr>
          <p:nvPr/>
        </p:nvPicPr>
        <p:blipFill>
          <a:blip r:embed="rId7"/>
          <a:srcRect/>
          <a:stretch>
            <a:fillRect/>
          </a:stretch>
        </p:blipFill>
        <p:spPr bwMode="auto">
          <a:xfrm>
            <a:off x="2357422" y="2143116"/>
            <a:ext cx="1091788" cy="714380"/>
          </a:xfrm>
          <a:prstGeom prst="rect">
            <a:avLst/>
          </a:prstGeom>
          <a:noFill/>
          <a:ln w="9525">
            <a:noFill/>
            <a:miter lim="800000"/>
            <a:headEnd/>
            <a:tailEnd/>
          </a:ln>
          <a:effectLst/>
        </p:spPr>
      </p:pic>
      <p:pic>
        <p:nvPicPr>
          <p:cNvPr id="28" name="Picture 3"/>
          <p:cNvPicPr>
            <a:picLocks noChangeAspect="1" noChangeArrowheads="1"/>
          </p:cNvPicPr>
          <p:nvPr/>
        </p:nvPicPr>
        <p:blipFill>
          <a:blip r:embed="rId8"/>
          <a:srcRect/>
          <a:stretch>
            <a:fillRect/>
          </a:stretch>
        </p:blipFill>
        <p:spPr bwMode="auto">
          <a:xfrm rot="20262788">
            <a:off x="4376526" y="2255884"/>
            <a:ext cx="470764" cy="790992"/>
          </a:xfrm>
          <a:prstGeom prst="rect">
            <a:avLst/>
          </a:prstGeom>
          <a:noFill/>
          <a:ln w="9525">
            <a:noFill/>
            <a:miter lim="800000"/>
            <a:headEnd/>
            <a:tailEnd/>
          </a:ln>
          <a:effectLst/>
        </p:spPr>
      </p:pic>
      <p:pic>
        <p:nvPicPr>
          <p:cNvPr id="29" name="Picture 4"/>
          <p:cNvPicPr>
            <a:picLocks noChangeAspect="1" noChangeArrowheads="1"/>
          </p:cNvPicPr>
          <p:nvPr/>
        </p:nvPicPr>
        <p:blipFill>
          <a:blip r:embed="rId9"/>
          <a:srcRect/>
          <a:stretch>
            <a:fillRect/>
          </a:stretch>
        </p:blipFill>
        <p:spPr bwMode="auto">
          <a:xfrm>
            <a:off x="5715008" y="2000240"/>
            <a:ext cx="1132111" cy="785818"/>
          </a:xfrm>
          <a:prstGeom prst="rect">
            <a:avLst/>
          </a:prstGeom>
          <a:noFill/>
          <a:ln w="9525">
            <a:noFill/>
            <a:miter lim="800000"/>
            <a:headEnd/>
            <a:tailEnd/>
          </a:ln>
          <a:effectLst/>
        </p:spPr>
      </p:pic>
      <p:pic>
        <p:nvPicPr>
          <p:cNvPr id="30"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508895" y="1214423"/>
            <a:ext cx="235160" cy="433806"/>
          </a:xfrm>
          <a:prstGeom prst="rect">
            <a:avLst/>
          </a:prstGeom>
          <a:noFill/>
        </p:spPr>
      </p:pic>
      <p:pic>
        <p:nvPicPr>
          <p:cNvPr id="31"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290637" y="1214422"/>
            <a:ext cx="235158" cy="433806"/>
          </a:xfrm>
          <a:prstGeom prst="rect">
            <a:avLst/>
          </a:prstGeom>
          <a:noFill/>
        </p:spPr>
      </p:pic>
      <p:pic>
        <p:nvPicPr>
          <p:cNvPr id="32"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076204" y="1214423"/>
            <a:ext cx="235160" cy="433806"/>
          </a:xfrm>
          <a:prstGeom prst="rect">
            <a:avLst/>
          </a:prstGeom>
          <a:noFill/>
        </p:spPr>
      </p:pic>
      <p:pic>
        <p:nvPicPr>
          <p:cNvPr id="33"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857618" y="1214423"/>
            <a:ext cx="235160" cy="433806"/>
          </a:xfrm>
          <a:prstGeom prst="rect">
            <a:avLst/>
          </a:prstGeom>
          <a:noFill/>
        </p:spPr>
      </p:pic>
      <p:pic>
        <p:nvPicPr>
          <p:cNvPr id="34"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643306" y="1214423"/>
            <a:ext cx="235158" cy="433806"/>
          </a:xfrm>
          <a:prstGeom prst="rect">
            <a:avLst/>
          </a:prstGeom>
          <a:noFill/>
        </p:spPr>
      </p:pic>
      <p:pic>
        <p:nvPicPr>
          <p:cNvPr id="35" name="Picture 2" descr="\\eventsql\dvd\Online_ART\DVD_ART36\Artwork_Imagery\Icons - Illustrations\_ xMAC STYLE\gears proces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279720" y="1285860"/>
            <a:ext cx="506594" cy="38004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29058" y="1714488"/>
            <a:ext cx="1214446" cy="400110"/>
          </a:xfrm>
          <a:prstGeom prst="rect">
            <a:avLst/>
          </a:prstGeom>
          <a:noFill/>
        </p:spPr>
        <p:txBody>
          <a:bodyPr wrap="square" rtlCol="0">
            <a:spAutoFit/>
          </a:bodyPr>
          <a:lstStyle/>
          <a:p>
            <a:r>
              <a:rPr lang="zh-CN" altLang="en-US" sz="2000" dirty="0"/>
              <a:t>阿</a:t>
            </a:r>
            <a:r>
              <a:rPr lang="zh-CN" altLang="en-US" sz="2000" dirty="0" smtClean="0"/>
              <a:t>里云</a:t>
            </a:r>
            <a:endParaRPr lang="zh-CN" altLang="en-US" sz="2000" dirty="0"/>
          </a:p>
        </p:txBody>
      </p:sp>
      <p:pic>
        <p:nvPicPr>
          <p:cNvPr id="37"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744055" y="1214422"/>
            <a:ext cx="235160" cy="433806"/>
          </a:xfrm>
          <a:prstGeom prst="rect">
            <a:avLst/>
          </a:prstGeom>
          <a:noFill/>
        </p:spPr>
      </p:pic>
      <p:pic>
        <p:nvPicPr>
          <p:cNvPr id="38"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958369" y="1214422"/>
            <a:ext cx="235160" cy="433806"/>
          </a:xfrm>
          <a:prstGeom prst="rect">
            <a:avLst/>
          </a:prstGeom>
          <a:noFill/>
        </p:spPr>
      </p:pic>
      <p:pic>
        <p:nvPicPr>
          <p:cNvPr id="39"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5172683" y="1214422"/>
            <a:ext cx="235160" cy="433806"/>
          </a:xfrm>
          <a:prstGeom prst="rect">
            <a:avLst/>
          </a:prstGeom>
          <a:noFill/>
        </p:spPr>
      </p:pic>
      <p:sp>
        <p:nvSpPr>
          <p:cNvPr id="40" name="灯片编号占位符 33"/>
          <p:cNvSpPr txBox="1">
            <a:spLocks/>
          </p:cNvSpPr>
          <p:nvPr/>
        </p:nvSpPr>
        <p:spPr bwMode="auto">
          <a:xfrm>
            <a:off x="6553200" y="6356350"/>
            <a:ext cx="2133600"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fontAlgn="auto" latinLnBrk="0" hangingPunct="1">
              <a:spcBef>
                <a:spcPts val="0"/>
              </a:spcBef>
              <a:spcAft>
                <a:spcPts val="0"/>
              </a:spcAft>
              <a:defRPr sz="1400" b="0" kern="1200">
                <a:solidFill>
                  <a:srgbClr val="000000"/>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34</a:t>
            </a:fld>
            <a:endParaRPr lang="zh-CN" altLang="en-US"/>
          </a:p>
        </p:txBody>
      </p:sp>
    </p:spTree>
    <p:extLst>
      <p:ext uri="{BB962C8B-B14F-4D97-AF65-F5344CB8AC3E}">
        <p14:creationId xmlns:p14="http://schemas.microsoft.com/office/powerpoint/2010/main" val="17929667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827584" y="2132855"/>
            <a:ext cx="7344816" cy="646331"/>
          </a:xfrm>
          <a:prstGeom prst="rect">
            <a:avLst/>
          </a:prstGeom>
          <a:noFill/>
        </p:spPr>
        <p:txBody>
          <a:bodyPr wrap="square" rtlCol="0">
            <a:spAutoFit/>
          </a:bodyPr>
          <a:lstStyle/>
          <a:p>
            <a:r>
              <a:rPr lang="zh-CN" altLang="en-US" dirty="0" smtClean="0"/>
              <a:t>目前已着手系统评估结果的分析，与专家讨论后将增加案例推理的部分，下一阶段准备更新ＣＤＳＳ系统</a:t>
            </a:r>
            <a:endParaRPr lang="zh-CN" altLang="en-US" dirty="0"/>
          </a:p>
        </p:txBody>
      </p:sp>
      <p:graphicFrame>
        <p:nvGraphicFramePr>
          <p:cNvPr id="6" name="图示 5"/>
          <p:cNvGraphicFramePr/>
          <p:nvPr>
            <p:extLst>
              <p:ext uri="{D42A27DB-BD31-4B8C-83A1-F6EECF244321}">
                <p14:modId xmlns:p14="http://schemas.microsoft.com/office/powerpoint/2010/main" val="2635980156"/>
              </p:ext>
            </p:extLst>
          </p:nvPr>
        </p:nvGraphicFramePr>
        <p:xfrm>
          <a:off x="2104360" y="2559789"/>
          <a:ext cx="4968552" cy="330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983174" y="3990800"/>
            <a:ext cx="1579368" cy="369332"/>
          </a:xfrm>
          <a:prstGeom prst="rect">
            <a:avLst/>
          </a:prstGeom>
          <a:noFill/>
        </p:spPr>
        <p:txBody>
          <a:bodyPr wrap="square" rtlCol="0">
            <a:spAutoFit/>
          </a:bodyPr>
          <a:lstStyle/>
          <a:p>
            <a:r>
              <a:rPr lang="zh-CN" altLang="en-US" dirty="0" smtClean="0"/>
              <a:t>推理方法更新</a:t>
            </a:r>
            <a:endParaRPr lang="zh-CN" altLang="en-US" dirty="0"/>
          </a:p>
        </p:txBody>
      </p:sp>
      <p:sp>
        <p:nvSpPr>
          <p:cNvPr id="8" name="TextBox 7"/>
          <p:cNvSpPr txBox="1"/>
          <p:nvPr/>
        </p:nvSpPr>
        <p:spPr>
          <a:xfrm>
            <a:off x="3849848" y="3727394"/>
            <a:ext cx="1584176" cy="923330"/>
          </a:xfrm>
          <a:prstGeom prst="rect">
            <a:avLst/>
          </a:prstGeom>
          <a:noFill/>
        </p:spPr>
        <p:txBody>
          <a:bodyPr wrap="square" rtlCol="0">
            <a:spAutoFit/>
          </a:bodyPr>
          <a:lstStyle/>
          <a:p>
            <a:r>
              <a:rPr lang="zh-CN" altLang="en-US" dirty="0" smtClean="0"/>
              <a:t>更新界面组件的模板文件和数据交互接口</a:t>
            </a:r>
            <a:endParaRPr lang="zh-CN" altLang="en-US" dirty="0"/>
          </a:p>
        </p:txBody>
      </p:sp>
      <p:sp>
        <p:nvSpPr>
          <p:cNvPr id="9" name="TextBox 8"/>
          <p:cNvSpPr txBox="1"/>
          <p:nvPr/>
        </p:nvSpPr>
        <p:spPr>
          <a:xfrm>
            <a:off x="5623053" y="4004393"/>
            <a:ext cx="1440160" cy="369332"/>
          </a:xfrm>
          <a:prstGeom prst="rect">
            <a:avLst/>
          </a:prstGeom>
          <a:noFill/>
        </p:spPr>
        <p:txBody>
          <a:bodyPr wrap="square" rtlCol="0">
            <a:spAutoFit/>
          </a:bodyPr>
          <a:lstStyle/>
          <a:p>
            <a:r>
              <a:rPr lang="zh-CN" altLang="en-US" dirty="0" smtClean="0"/>
              <a:t>新　系　统</a:t>
            </a:r>
            <a:endParaRPr lang="zh-CN" altLang="en-US" dirty="0"/>
          </a:p>
        </p:txBody>
      </p:sp>
      <p:sp>
        <p:nvSpPr>
          <p:cNvPr id="10" name="矩形 9"/>
          <p:cNvSpPr/>
          <p:nvPr/>
        </p:nvSpPr>
        <p:spPr>
          <a:xfrm>
            <a:off x="857640" y="5775079"/>
            <a:ext cx="1508832"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Rule-based reasoning</a:t>
            </a:r>
            <a:endParaRPr lang="zh-CN" altLang="en-US" dirty="0"/>
          </a:p>
        </p:txBody>
      </p:sp>
      <p:sp>
        <p:nvSpPr>
          <p:cNvPr id="11" name="矩形 10"/>
          <p:cNvSpPr/>
          <p:nvPr/>
        </p:nvSpPr>
        <p:spPr>
          <a:xfrm>
            <a:off x="3347864" y="5763855"/>
            <a:ext cx="1498488"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Case-based reasoning</a:t>
            </a:r>
            <a:endParaRPr lang="zh-CN" altLang="en-US" dirty="0"/>
          </a:p>
        </p:txBody>
      </p:sp>
      <p:sp>
        <p:nvSpPr>
          <p:cNvPr id="4" name="加号 3"/>
          <p:cNvSpPr/>
          <p:nvPr/>
        </p:nvSpPr>
        <p:spPr bwMode="auto">
          <a:xfrm>
            <a:off x="2630738" y="5843667"/>
            <a:ext cx="648072" cy="432048"/>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上箭头 4"/>
          <p:cNvSpPr/>
          <p:nvPr/>
        </p:nvSpPr>
        <p:spPr bwMode="auto">
          <a:xfrm>
            <a:off x="2630738" y="4894085"/>
            <a:ext cx="427240" cy="792088"/>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4894471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a:t>
            </a:r>
            <a:r>
              <a:rPr lang="zh-CN" altLang="en-US" dirty="0" smtClean="0">
                <a:solidFill>
                  <a:srgbClr val="FF0000"/>
                </a:solidFill>
              </a:rPr>
              <a:t>第四位</a:t>
            </a:r>
            <a:r>
              <a:rPr lang="zh-CN" altLang="en-US" dirty="0" smtClean="0"/>
              <a:t>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
        <p:nvSpPr>
          <p:cNvPr id="9" name="TextBox 8"/>
          <p:cNvSpPr txBox="1"/>
          <p:nvPr/>
        </p:nvSpPr>
        <p:spPr>
          <a:xfrm>
            <a:off x="1835696" y="5660496"/>
            <a:ext cx="4753187"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t>诊断决策支持系统的目标疾病：老年痴呆症</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6" name="圆角矩形 15"/>
          <p:cNvSpPr/>
          <p:nvPr/>
        </p:nvSpPr>
        <p:spPr bwMode="auto">
          <a:xfrm>
            <a:off x="6193875"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6316922"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圆角矩形 23"/>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圆角矩形 30"/>
          <p:cNvSpPr/>
          <p:nvPr/>
        </p:nvSpPr>
        <p:spPr bwMode="auto">
          <a:xfrm>
            <a:off x="399593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TextBox 3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3" name="TextBox 32"/>
          <p:cNvSpPr txBox="1"/>
          <p:nvPr/>
        </p:nvSpPr>
        <p:spPr>
          <a:xfrm>
            <a:off x="413995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35" name="圆角矩形 3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TextBox 3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
        <p:nvSpPr>
          <p:cNvPr id="37" name="AutoShape 4"/>
          <p:cNvSpPr>
            <a:spLocks noChangeArrowheads="1"/>
          </p:cNvSpPr>
          <p:nvPr/>
        </p:nvSpPr>
        <p:spPr bwMode="gray">
          <a:xfrm>
            <a:off x="2088123" y="2903093"/>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9790" y="1489139"/>
            <a:ext cx="1984419" cy="145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304341" y="1416862"/>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2747" y="1575614"/>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633971" y="1210486"/>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2638053" y="2221254"/>
            <a:ext cx="280132"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1679780" y="2221254"/>
            <a:ext cx="885281" cy="369332"/>
          </a:xfrm>
          <a:prstGeom prst="rect">
            <a:avLst/>
          </a:prstGeom>
        </p:spPr>
        <p:txBody>
          <a:bodyPr wrap="square">
            <a:spAutoFit/>
          </a:bodyPr>
          <a:lstStyle/>
          <a:p>
            <a:r>
              <a:rPr lang="en-US" altLang="zh-CN" dirty="0" err="1" smtClean="0"/>
              <a:t>MoCA</a:t>
            </a:r>
            <a:endParaRPr lang="zh-CN" altLang="en-US" dirty="0"/>
          </a:p>
        </p:txBody>
      </p:sp>
      <p:sp>
        <p:nvSpPr>
          <p:cNvPr id="10" name="TextBox 9"/>
          <p:cNvSpPr txBox="1"/>
          <p:nvPr/>
        </p:nvSpPr>
        <p:spPr>
          <a:xfrm>
            <a:off x="2559484" y="1927574"/>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731970" y="2296906"/>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4657118" y="1363998"/>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516216" y="1454855"/>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297064" y="2836838"/>
            <a:ext cx="2549871"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1889544" y="3276630"/>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474316" y="1169233"/>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4172476" y="257866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1026" y="3004561"/>
            <a:ext cx="2157298" cy="109323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bwMode="auto">
          <a:xfrm>
            <a:off x="1093771" y="4797152"/>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TextBox 20"/>
          <p:cNvSpPr txBox="1"/>
          <p:nvPr/>
        </p:nvSpPr>
        <p:spPr>
          <a:xfrm>
            <a:off x="1237787" y="4840372"/>
            <a:ext cx="1008112" cy="646331"/>
          </a:xfrm>
          <a:prstGeom prst="rect">
            <a:avLst/>
          </a:prstGeom>
          <a:noFill/>
        </p:spPr>
        <p:txBody>
          <a:bodyPr wrap="square" rtlCol="0">
            <a:spAutoFit/>
          </a:bodyPr>
          <a:lstStyle/>
          <a:p>
            <a:r>
              <a:rPr lang="zh-CN" altLang="en-US" dirty="0" smtClean="0"/>
              <a:t>数据交互模块</a:t>
            </a:r>
            <a:endParaRPr lang="zh-CN" altLang="en-US" dirty="0"/>
          </a:p>
        </p:txBody>
      </p:sp>
      <p:pic>
        <p:nvPicPr>
          <p:cNvPr id="22" name="Picture 4" descr="C:\Users\FGJ\AppData\Roaming\Tencent\Users\794460205\QQ\WinTemp\RichOle\%GIJRD_2S0T{9}X9HK`4IC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262" y="4412089"/>
            <a:ext cx="1121346" cy="21845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FGJ\AppData\Roaming\Tencent\Users\794460205\QQ\WinTemp\RichOle\GR6UQSU5V2GP~`D(OR6Y)N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639" y="4389752"/>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746387" y="4846856"/>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25" name="左大括号 24"/>
          <p:cNvSpPr/>
          <p:nvPr/>
        </p:nvSpPr>
        <p:spPr bwMode="auto">
          <a:xfrm>
            <a:off x="2418437" y="4985355"/>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TextBox 13"/>
          <p:cNvSpPr txBox="1"/>
          <p:nvPr/>
        </p:nvSpPr>
        <p:spPr>
          <a:xfrm>
            <a:off x="6408790" y="5160593"/>
            <a:ext cx="571504" cy="369332"/>
          </a:xfrm>
          <a:prstGeom prst="rect">
            <a:avLst/>
          </a:prstGeom>
          <a:noFill/>
        </p:spPr>
        <p:txBody>
          <a:bodyPr wrap="square" rtlCol="0">
            <a:spAutoFit/>
          </a:bodyPr>
          <a:lstStyle/>
          <a:p>
            <a:r>
              <a:rPr lang="en-US" altLang="zh-CN" dirty="0" smtClean="0"/>
              <a:t>…</a:t>
            </a:r>
            <a:endParaRPr lang="zh-CN" altLang="en-US" dirty="0"/>
          </a:p>
        </p:txBody>
      </p:sp>
      <p:sp>
        <p:nvSpPr>
          <p:cNvPr id="26" name="下箭头 25"/>
          <p:cNvSpPr/>
          <p:nvPr/>
        </p:nvSpPr>
        <p:spPr>
          <a:xfrm rot="16200000">
            <a:off x="5597993" y="340830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圆角矩形 26"/>
          <p:cNvSpPr/>
          <p:nvPr/>
        </p:nvSpPr>
        <p:spPr bwMode="auto">
          <a:xfrm>
            <a:off x="6283406" y="3199180"/>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文本框 6"/>
          <p:cNvSpPr txBox="1"/>
          <p:nvPr/>
        </p:nvSpPr>
        <p:spPr>
          <a:xfrm>
            <a:off x="6406453" y="3252620"/>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
        <p:nvSpPr>
          <p:cNvPr id="3" name="TextBox 2"/>
          <p:cNvSpPr txBox="1"/>
          <p:nvPr/>
        </p:nvSpPr>
        <p:spPr>
          <a:xfrm>
            <a:off x="3756692" y="3998063"/>
            <a:ext cx="1458592" cy="738664"/>
          </a:xfrm>
          <a:prstGeom prst="rect">
            <a:avLst/>
          </a:prstGeom>
          <a:noFill/>
        </p:spPr>
        <p:txBody>
          <a:bodyPr wrap="square" rtlCol="0">
            <a:spAutoFit/>
          </a:bodyPr>
          <a:lstStyle/>
          <a:p>
            <a:r>
              <a:rPr lang="zh-CN" altLang="en-US" sz="1400" dirty="0" smtClean="0"/>
              <a:t>患者集中</a:t>
            </a:r>
            <a:r>
              <a:rPr lang="zh-CN" altLang="en-US" sz="1400" dirty="0"/>
              <a:t>于上级医院</a:t>
            </a:r>
            <a:r>
              <a:rPr lang="zh-CN" altLang="en-US" sz="1400" dirty="0" smtClean="0"/>
              <a:t>而没有向</a:t>
            </a:r>
            <a:r>
              <a:rPr lang="zh-CN" altLang="en-US" sz="1400" dirty="0"/>
              <a:t>基层合理分流</a:t>
            </a:r>
          </a:p>
        </p:txBody>
      </p:sp>
      <p:sp>
        <p:nvSpPr>
          <p:cNvPr id="7" name="燕尾形箭头 6"/>
          <p:cNvSpPr/>
          <p:nvPr/>
        </p:nvSpPr>
        <p:spPr bwMode="auto">
          <a:xfrm rot="5231516">
            <a:off x="4129443" y="3329610"/>
            <a:ext cx="578590" cy="278515"/>
          </a:xfrm>
          <a:prstGeom prst="notchedRightArrow">
            <a:avLst/>
          </a:prstGeom>
          <a:solidFill>
            <a:schemeClr val="accent2">
              <a:lumMod val="20000"/>
              <a:lumOff val="8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TextBox 41"/>
          <p:cNvSpPr txBox="1"/>
          <p:nvPr/>
        </p:nvSpPr>
        <p:spPr>
          <a:xfrm>
            <a:off x="3897307" y="2544968"/>
            <a:ext cx="1152128" cy="738664"/>
          </a:xfrm>
          <a:prstGeom prst="rect">
            <a:avLst/>
          </a:prstGeom>
          <a:noFill/>
        </p:spPr>
        <p:txBody>
          <a:bodyPr wrap="square" rtlCol="0">
            <a:spAutoFit/>
          </a:bodyPr>
          <a:lstStyle/>
          <a:p>
            <a:r>
              <a:rPr lang="zh-CN" altLang="en-US" sz="1400" dirty="0" smtClean="0"/>
              <a:t>社区医疗诊疗水平低</a:t>
            </a:r>
            <a:endParaRPr lang="en-US" altLang="zh-CN" sz="1400" dirty="0" smtClean="0"/>
          </a:p>
          <a:p>
            <a:endParaRPr lang="en-US" altLang="zh-CN" sz="1400" dirty="0" smtClean="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系统评估与更新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574151405"/>
              </p:ext>
            </p:extLst>
          </p:nvPr>
        </p:nvGraphicFramePr>
        <p:xfrm>
          <a:off x="1348099" y="2204864"/>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507752" y="1196752"/>
            <a:ext cx="7920880" cy="646331"/>
          </a:xfrm>
          <a:prstGeom prst="rect">
            <a:avLst/>
          </a:prstGeom>
          <a:noFill/>
        </p:spPr>
        <p:txBody>
          <a:bodyPr wrap="square" rtlCol="0">
            <a:spAutoFit/>
          </a:bodyPr>
          <a:lstStyle/>
          <a:p>
            <a:r>
              <a:rPr lang="zh-CN" altLang="en-US" dirty="0"/>
              <a:t>系统</a:t>
            </a:r>
            <a:r>
              <a:rPr lang="zh-CN" altLang="en-US" dirty="0" smtClean="0"/>
              <a:t>评估结果如下，根据评估进行分析研究后已得到准确率接近但简化输入参数的贝叶斯网络，下一步根据此结果将对于系统进行更新</a:t>
            </a:r>
            <a:endParaRPr lang="zh-CN" altLang="en-US" dirty="0"/>
          </a:p>
        </p:txBody>
      </p:sp>
      <p:graphicFrame>
        <p:nvGraphicFramePr>
          <p:cNvPr id="19" name="图示 18"/>
          <p:cNvGraphicFramePr/>
          <p:nvPr>
            <p:extLst>
              <p:ext uri="{D42A27DB-BD31-4B8C-83A1-F6EECF244321}">
                <p14:modId xmlns:p14="http://schemas.microsoft.com/office/powerpoint/2010/main" val="2368597446"/>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p:cNvSpPr txBox="1"/>
          <p:nvPr/>
        </p:nvSpPr>
        <p:spPr>
          <a:xfrm>
            <a:off x="1043608" y="4144791"/>
            <a:ext cx="1440160" cy="923330"/>
          </a:xfrm>
          <a:prstGeom prst="rect">
            <a:avLst/>
          </a:prstGeom>
          <a:noFill/>
        </p:spPr>
        <p:txBody>
          <a:bodyPr wrap="square" rtlCol="0">
            <a:spAutoFit/>
          </a:bodyPr>
          <a:lstStyle/>
          <a:p>
            <a:r>
              <a:rPr lang="zh-CN" altLang="en-US" dirty="0" smtClean="0"/>
              <a:t>推理方法更新，更新推理引擎接口</a:t>
            </a:r>
            <a:endParaRPr lang="zh-CN" altLang="en-US" dirty="0"/>
          </a:p>
        </p:txBody>
      </p:sp>
      <p:sp>
        <p:nvSpPr>
          <p:cNvPr id="21" name="TextBox 20"/>
          <p:cNvSpPr txBox="1"/>
          <p:nvPr/>
        </p:nvSpPr>
        <p:spPr>
          <a:xfrm>
            <a:off x="4355976" y="4124293"/>
            <a:ext cx="1257846" cy="923330"/>
          </a:xfrm>
          <a:prstGeom prst="rect">
            <a:avLst/>
          </a:prstGeom>
          <a:noFill/>
        </p:spPr>
        <p:txBody>
          <a:bodyPr wrap="square" rtlCol="0">
            <a:spAutoFit/>
          </a:bodyPr>
          <a:lstStyle/>
          <a:p>
            <a:r>
              <a:rPr lang="zh-CN" altLang="en-US" dirty="0" smtClean="0"/>
              <a:t>更新界面组件的模板文件</a:t>
            </a:r>
            <a:endParaRPr lang="zh-CN" altLang="en-US" dirty="0"/>
          </a:p>
        </p:txBody>
      </p:sp>
      <p:sp>
        <p:nvSpPr>
          <p:cNvPr id="22" name="TextBox 21"/>
          <p:cNvSpPr txBox="1"/>
          <p:nvPr/>
        </p:nvSpPr>
        <p:spPr>
          <a:xfrm>
            <a:off x="2771800" y="4283290"/>
            <a:ext cx="1114792" cy="646331"/>
          </a:xfrm>
          <a:prstGeom prst="rect">
            <a:avLst/>
          </a:prstGeom>
          <a:noFill/>
        </p:spPr>
        <p:txBody>
          <a:bodyPr wrap="square" rtlCol="0">
            <a:spAutoFit/>
          </a:bodyPr>
          <a:lstStyle/>
          <a:p>
            <a:r>
              <a:rPr lang="zh-CN" altLang="en-US" dirty="0" smtClean="0"/>
              <a:t>数据交互模块实现</a:t>
            </a:r>
            <a:endParaRPr lang="zh-CN" altLang="en-US" dirty="0"/>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573016"/>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76256" y="5517232"/>
            <a:ext cx="936104" cy="369332"/>
          </a:xfrm>
          <a:prstGeom prst="rect">
            <a:avLst/>
          </a:prstGeom>
          <a:noFill/>
        </p:spPr>
        <p:txBody>
          <a:bodyPr wrap="square" rtlCol="0">
            <a:spAutoFit/>
          </a:bodyPr>
          <a:lstStyle/>
          <a:p>
            <a:r>
              <a:rPr lang="zh-CN" altLang="en-US" dirty="0" smtClean="0"/>
              <a:t>新系统</a:t>
            </a:r>
            <a:endParaRPr lang="zh-CN" altLang="en-US" dirty="0"/>
          </a:p>
        </p:txBody>
      </p:sp>
    </p:spTree>
    <p:extLst>
      <p:ext uri="{BB962C8B-B14F-4D97-AF65-F5344CB8AC3E}">
        <p14:creationId xmlns:p14="http://schemas.microsoft.com/office/powerpoint/2010/main" val="548914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42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1560" y="1844824"/>
            <a:ext cx="7625176" cy="2585323"/>
          </a:xfrm>
          <a:prstGeom prst="rect">
            <a:avLst/>
          </a:prstGeom>
          <a:noFill/>
        </p:spPr>
        <p:txBody>
          <a:bodyPr wrap="square" rtlCol="0">
            <a:spAutoFit/>
          </a:bodyPr>
          <a:lstStyle/>
          <a:p>
            <a:pPr>
              <a:lnSpc>
                <a:spcPct val="150000"/>
              </a:lnSpc>
            </a:pPr>
            <a:r>
              <a:rPr lang="en-US" altLang="zh-CN" dirty="0" smtClean="0"/>
              <a:t>1.</a:t>
            </a:r>
            <a:r>
              <a:rPr lang="zh-CN" altLang="en-US" dirty="0" smtClean="0"/>
              <a:t>针对目前社区医疗的诊疗水平低下的问题，分析社区医疗涉及的三个群体</a:t>
            </a:r>
            <a:r>
              <a:rPr lang="en-US" altLang="zh-CN" dirty="0" smtClean="0"/>
              <a:t>—</a:t>
            </a:r>
            <a:r>
              <a:rPr lang="zh-CN" altLang="en-US" dirty="0" smtClean="0"/>
              <a:t>患者、社区医生、领域专家的需求，提出满足社区医疗需求的临床决策服务模式，以面向社区的疾病诊断决策支持系统为研究目标，分析系统需要解决的问题，并设计系统基础框架</a:t>
            </a:r>
            <a:endParaRPr lang="en-US" altLang="zh-CN" dirty="0" smtClean="0"/>
          </a:p>
          <a:p>
            <a:pPr>
              <a:lnSpc>
                <a:spcPct val="150000"/>
              </a:lnSpc>
            </a:pPr>
            <a:r>
              <a:rPr lang="en-US" altLang="zh-CN" dirty="0" smtClean="0"/>
              <a:t>2.</a:t>
            </a:r>
            <a:r>
              <a:rPr lang="zh-CN" altLang="en-US" dirty="0" smtClean="0"/>
              <a:t>以头痛诊断决策支持系统和老年痴呆症诊断决策支持系统为例，基于框架完成了系统的开发工作，并经过临床评估进入试用推广阶段</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60" y="1772816"/>
            <a:ext cx="7452751" cy="4247317"/>
          </a:xfrm>
          <a:prstGeom prst="rect">
            <a:avLst/>
          </a:prstGeom>
          <a:noFill/>
        </p:spPr>
        <p:txBody>
          <a:bodyPr wrap="square" rtlCol="0">
            <a:spAutoFit/>
          </a:bodyPr>
          <a:lstStyle/>
          <a:p>
            <a:pPr>
              <a:lnSpc>
                <a:spcPct val="150000"/>
              </a:lnSpc>
            </a:pPr>
            <a:r>
              <a:rPr lang="zh-CN" altLang="en-US" dirty="0" smtClean="0"/>
              <a:t> </a:t>
            </a:r>
            <a:r>
              <a:rPr lang="en-US" altLang="zh-CN" dirty="0" smtClean="0"/>
              <a:t>1.</a:t>
            </a:r>
            <a:r>
              <a:rPr lang="zh-CN" altLang="en-US" dirty="0" smtClean="0"/>
              <a:t>为了 规范数据表达，利于信息共享和</a:t>
            </a:r>
            <a:r>
              <a:rPr lang="zh-CN" altLang="en-US" dirty="0"/>
              <a:t>数据分析，可以</a:t>
            </a:r>
            <a:r>
              <a:rPr lang="zh-CN" altLang="en-US" dirty="0" smtClean="0"/>
              <a:t>采用</a:t>
            </a:r>
            <a:r>
              <a:rPr lang="en-US" altLang="zh-CN" dirty="0" err="1" smtClean="0"/>
              <a:t>OpenEHR</a:t>
            </a:r>
            <a:r>
              <a:rPr lang="zh-CN" altLang="en-US" dirty="0" smtClean="0"/>
              <a:t>的两层建模，对于疾病数据进行建立规范化模型</a:t>
            </a:r>
            <a:endParaRPr lang="en-US" altLang="zh-CN" dirty="0" smtClean="0"/>
          </a:p>
          <a:p>
            <a:pPr>
              <a:lnSpc>
                <a:spcPct val="150000"/>
              </a:lnSpc>
            </a:pPr>
            <a:r>
              <a:rPr lang="en-US" altLang="zh-CN" dirty="0" smtClean="0"/>
              <a:t>2.</a:t>
            </a:r>
            <a:r>
              <a:rPr lang="zh-CN" altLang="en-US" dirty="0" smtClean="0"/>
              <a:t>目前系统的数据库存储的都为文本类信息，图像检查信息在医疗数据中也很常见，可以使用</a:t>
            </a:r>
            <a:r>
              <a:rPr lang="en-US" altLang="zh-CN" dirty="0" err="1" smtClean="0"/>
              <a:t>MongoDB</a:t>
            </a:r>
            <a:r>
              <a:rPr lang="zh-CN" altLang="en-US" dirty="0" smtClean="0"/>
              <a:t>的子模块</a:t>
            </a:r>
            <a:r>
              <a:rPr lang="en-US" altLang="zh-CN" dirty="0" smtClean="0"/>
              <a:t> </a:t>
            </a:r>
            <a:r>
              <a:rPr lang="en-US" altLang="zh-CN" dirty="0" err="1" smtClean="0"/>
              <a:t>GridFS</a:t>
            </a:r>
            <a:r>
              <a:rPr lang="zh-CN" altLang="en-US" dirty="0" smtClean="0"/>
              <a:t>实现分布式文件存储从而达到对于大量临床图像信息的管理</a:t>
            </a:r>
            <a:endParaRPr lang="en-US" altLang="zh-CN" dirty="0" smtClean="0"/>
          </a:p>
          <a:p>
            <a:pPr>
              <a:lnSpc>
                <a:spcPct val="150000"/>
              </a:lnSpc>
            </a:pPr>
            <a:r>
              <a:rPr lang="en-US" altLang="zh-CN" dirty="0" smtClean="0"/>
              <a:t>3.</a:t>
            </a:r>
            <a:r>
              <a:rPr lang="zh-CN" altLang="en-US" dirty="0" smtClean="0"/>
              <a:t>系统</a:t>
            </a:r>
            <a:r>
              <a:rPr lang="zh-CN" altLang="en-US" dirty="0"/>
              <a:t>目前能实现以问诊为主导的疾病诊断的决策支持系统，但由于组件的功能局限性，对于需要结合检查图像信息的诊断还不能</a:t>
            </a:r>
            <a:r>
              <a:rPr lang="zh-CN" altLang="en-US" dirty="0" smtClean="0"/>
              <a:t>实现</a:t>
            </a:r>
            <a:endParaRPr lang="en-US" altLang="zh-CN" dirty="0" smtClean="0"/>
          </a:p>
          <a:p>
            <a:pPr>
              <a:lnSpc>
                <a:spcPct val="150000"/>
              </a:lnSpc>
            </a:pPr>
            <a:r>
              <a:rPr lang="en-US" altLang="zh-CN" dirty="0" smtClean="0"/>
              <a:t>4.</a:t>
            </a:r>
            <a:r>
              <a:rPr lang="zh-CN" altLang="en-US" dirty="0" smtClean="0"/>
              <a:t>系统中病人的基本信息录入的功能可通过开发与社区医疗电子病历系统数据交互的组件实现自动化，减少手动输入量，增加系统的用户友好性</a:t>
            </a:r>
            <a:endParaRPr lang="zh-CN" altLang="en-US" dirty="0"/>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Users\apple\Desktop\mb\222222222\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758" y="3878263"/>
            <a:ext cx="184189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6"/>
          <p:cNvSpPr>
            <a:spLocks noChangeArrowheads="1"/>
          </p:cNvSpPr>
          <p:nvPr/>
        </p:nvSpPr>
        <p:spPr bwMode="auto">
          <a:xfrm>
            <a:off x="3288185" y="2996952"/>
            <a:ext cx="2795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altLang="zh-CN" sz="4400" b="1" dirty="0" smtClean="0">
                <a:solidFill>
                  <a:srgbClr val="A6A6A6"/>
                </a:solidFill>
                <a:latin typeface="微软雅黑" pitchFamily="34" charset="-122"/>
                <a:ea typeface="微软雅黑" pitchFamily="34" charset="-122"/>
              </a:rPr>
              <a:t>THANKS </a:t>
            </a:r>
          </a:p>
        </p:txBody>
      </p:sp>
    </p:spTree>
    <p:extLst>
      <p:ext uri="{BB962C8B-B14F-4D97-AF65-F5344CB8AC3E}">
        <p14:creationId xmlns:p14="http://schemas.microsoft.com/office/powerpoint/2010/main" val="496905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724997" y="1189660"/>
            <a:ext cx="648126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解决方案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724997" y="1938655"/>
            <a:ext cx="7961803" cy="646331"/>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894102" y="3179206"/>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3" name="矩形 2"/>
          <p:cNvSpPr/>
          <p:nvPr/>
        </p:nvSpPr>
        <p:spPr>
          <a:xfrm>
            <a:off x="1267250" y="3707740"/>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745617" y="3239912"/>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1301365" y="3443152"/>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450645" y="3296003"/>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3157470" y="2928601"/>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135878" y="3713788"/>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4488034" y="300990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
        <p:nvSpPr>
          <p:cNvPr id="7" name="下箭头 6"/>
          <p:cNvSpPr/>
          <p:nvPr/>
        </p:nvSpPr>
        <p:spPr bwMode="auto">
          <a:xfrm>
            <a:off x="2347951" y="4566137"/>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6688" y="2371808"/>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457" y="3367324"/>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30490" y="3135375"/>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43212" y="4221088"/>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408864"/>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365025"/>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5042920"/>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892696"/>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318735"/>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978632"/>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977169"/>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285612"/>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4097984"/>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319060"/>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384100"/>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70066" y="4215918"/>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855674"/>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834859"/>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934707"/>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685862"/>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195736" y="1628800"/>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2194052"/>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130430" y="1737114"/>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2204864"/>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2310874"/>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215069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479823"/>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504779"/>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551" y="3429000"/>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2644"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673"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032"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965833"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271662"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083351"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6828664"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628724"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3840046" y="2178050"/>
            <a:ext cx="1357312" cy="369888"/>
          </a:xfrm>
          <a:prstGeom prst="rect">
            <a:avLst/>
          </a:prstGeom>
          <a:noFill/>
          <a:ln w="25400" cap="flat" cmpd="sng" algn="ctr">
            <a:noFill/>
            <a:prstDash val="solid"/>
          </a:ln>
          <a:effectLst>
            <a:outerShdw blurRad="76200" dir="18900000" sy="23000" kx="-1200000" algn="bl" rotWithShape="0">
              <a:prstClr val="black">
                <a:alpha val="20000"/>
              </a:prstClr>
            </a:outerShdw>
          </a:effectLst>
        </p:spPr>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建立知识库</a:t>
            </a:r>
            <a:endPar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44" name="TextBox 43"/>
          <p:cNvSpPr txBox="1"/>
          <p:nvPr/>
        </p:nvSpPr>
        <p:spPr>
          <a:xfrm>
            <a:off x="5468819" y="4417788"/>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833"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761757" y="4428805"/>
            <a:ext cx="1670716"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ED7D31">
                    <a:lumMod val="50000"/>
                  </a:srgbClr>
                </a:solidFill>
                <a:effectLst/>
                <a:uLnTx/>
                <a:uFillTx/>
                <a:latin typeface="微软雅黑" pitchFamily="34" charset="-122"/>
                <a:ea typeface="微软雅黑" pitchFamily="34" charset="-122"/>
              </a:rPr>
              <a:t>临床决策支持系统</a:t>
            </a:r>
            <a:endParaRPr kumimoji="0" lang="zh-CN" altLang="en-US" sz="1400" b="0" i="0" u="none" strike="noStrike" kern="0" cap="none" spc="0" normalizeH="0" baseline="0" noProof="0" dirty="0">
              <a:ln>
                <a:noFill/>
              </a:ln>
              <a:solidFill>
                <a:srgbClr val="ED7D31">
                  <a:lumMod val="50000"/>
                </a:srgbClr>
              </a:solidFill>
              <a:effectLst/>
              <a:uLnTx/>
              <a:uFillTx/>
              <a:latin typeface="微软雅黑" pitchFamily="34" charset="-122"/>
              <a:ea typeface="微软雅黑" pitchFamily="34" charset="-122"/>
            </a:endParaRP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2825"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3822"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81140" y="1484784"/>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709601"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104864" y="5270392"/>
            <a:ext cx="936104" cy="369332"/>
          </a:xfrm>
          <a:prstGeom prst="rect">
            <a:avLst/>
          </a:prstGeom>
          <a:noFill/>
        </p:spPr>
        <p:txBody>
          <a:bodyPr wrap="square" rtlCol="0">
            <a:spAutoFit/>
          </a:bodyPr>
          <a:lstStyle/>
          <a:p>
            <a:r>
              <a:rPr lang="zh-CN" altLang="en-US" dirty="0" smtClean="0"/>
              <a:t>患者</a:t>
            </a:r>
            <a:endParaRPr lang="zh-CN" altLang="en-US" dirty="0"/>
          </a:p>
        </p:txBody>
      </p:sp>
      <p:sp>
        <p:nvSpPr>
          <p:cNvPr id="4" name="矩形 3"/>
          <p:cNvSpPr/>
          <p:nvPr/>
        </p:nvSpPr>
        <p:spPr>
          <a:xfrm>
            <a:off x="934706" y="5871683"/>
            <a:ext cx="7398180"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研究目标：面向社区的疾病诊断决策支持系统</a:t>
            </a:r>
            <a:endParaRPr lang="zh-CN"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研究目标：社区疾病诊断决策支持系统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0" name="圆角矩形 9"/>
          <p:cNvSpPr/>
          <p:nvPr/>
        </p:nvSpPr>
        <p:spPr bwMode="auto">
          <a:xfrm>
            <a:off x="1331640" y="1484784"/>
            <a:ext cx="5688632"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2122491" y="1613990"/>
            <a:ext cx="4192107" cy="461665"/>
          </a:xfrm>
          <a:prstGeom prst="rect">
            <a:avLst/>
          </a:prstGeom>
          <a:noFill/>
        </p:spPr>
        <p:txBody>
          <a:bodyPr wrap="square" rtlCol="0">
            <a:spAutoFit/>
          </a:bodyPr>
          <a:lstStyle/>
          <a:p>
            <a:r>
              <a:rPr lang="zh-CN" altLang="en-US" sz="2400" b="1" dirty="0" smtClean="0"/>
              <a:t>社区疾病诊断决策支持系统</a:t>
            </a:r>
            <a:endParaRPr lang="zh-CN" altLang="en-US" sz="2400" b="1" dirty="0"/>
          </a:p>
        </p:txBody>
      </p:sp>
      <p:sp>
        <p:nvSpPr>
          <p:cNvPr id="11" name="下箭头 10"/>
          <p:cNvSpPr/>
          <p:nvPr/>
        </p:nvSpPr>
        <p:spPr bwMode="auto">
          <a:xfrm rot="1648090">
            <a:off x="2114289" y="2578518"/>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下箭头 37"/>
          <p:cNvSpPr/>
          <p:nvPr/>
        </p:nvSpPr>
        <p:spPr bwMode="auto">
          <a:xfrm rot="19017510">
            <a:off x="5882552" y="2582750"/>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856384" y="3392685"/>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13" name="TextBox 12"/>
          <p:cNvSpPr txBox="1"/>
          <p:nvPr/>
        </p:nvSpPr>
        <p:spPr>
          <a:xfrm>
            <a:off x="5373030" y="3384221"/>
            <a:ext cx="2799370" cy="646331"/>
          </a:xfrm>
          <a:prstGeom prst="rect">
            <a:avLst/>
          </a:prstGeom>
          <a:noFill/>
        </p:spPr>
        <p:txBody>
          <a:bodyPr wrap="square" rtlCol="0">
            <a:spAutoFit/>
          </a:bodyPr>
          <a:lstStyle/>
          <a:p>
            <a:r>
              <a:rPr lang="zh-CN" altLang="en-US" dirty="0"/>
              <a:t>系统</a:t>
            </a:r>
            <a:r>
              <a:rPr lang="zh-CN" altLang="en-US" dirty="0" smtClean="0"/>
              <a:t>的决策支持需要涵盖常见疾病的诊断</a:t>
            </a:r>
            <a:endParaRPr lang="zh-CN" altLang="en-US" dirty="0"/>
          </a:p>
        </p:txBody>
      </p:sp>
      <p:sp>
        <p:nvSpPr>
          <p:cNvPr id="41" name="圆角矩形 40"/>
          <p:cNvSpPr/>
          <p:nvPr/>
        </p:nvSpPr>
        <p:spPr bwMode="auto">
          <a:xfrm>
            <a:off x="2397352" y="5877272"/>
            <a:ext cx="3917248" cy="469371"/>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文本框 2"/>
          <p:cNvSpPr txBox="1"/>
          <p:nvPr/>
        </p:nvSpPr>
        <p:spPr>
          <a:xfrm>
            <a:off x="2579366" y="5927291"/>
            <a:ext cx="3870256" cy="369332"/>
          </a:xfrm>
          <a:prstGeom prst="rect">
            <a:avLst/>
          </a:prstGeom>
          <a:noFill/>
        </p:spPr>
        <p:txBody>
          <a:bodyPr wrap="square" rtlCol="0">
            <a:spAutoFit/>
          </a:bodyPr>
          <a:lstStyle/>
          <a:p>
            <a:r>
              <a:rPr lang="zh-CN" altLang="en-US" b="1" dirty="0" smtClean="0"/>
              <a:t>具备开放性、可扩展性的系统框架</a:t>
            </a:r>
            <a:endParaRPr lang="zh-CN" altLang="en-US" b="1" dirty="0"/>
          </a:p>
        </p:txBody>
      </p:sp>
      <p:pic>
        <p:nvPicPr>
          <p:cNvPr id="43"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52" y="4030552"/>
            <a:ext cx="1554170" cy="16649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360data\重要数据\我的图片\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13" y="3707386"/>
            <a:ext cx="2362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132856"/>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社区医疗需求的临床决策支持系统的服务模式，基于此模式分析研究社区疾病诊断决策支持系统</a:t>
            </a:r>
            <a:endParaRPr lang="en-US" altLang="zh-CN" kern="100" dirty="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a:latin typeface="Calibri"/>
                <a:cs typeface="Times New Roman"/>
              </a:rPr>
              <a:t>以</a:t>
            </a:r>
            <a:r>
              <a:rPr lang="zh-CN" altLang="en-US" kern="100" dirty="0" smtClean="0">
                <a:latin typeface="Calibri"/>
                <a:cs typeface="Times New Roman"/>
              </a:rPr>
              <a:t>头痛</a:t>
            </a:r>
            <a:r>
              <a:rPr lang="zh-CN" altLang="en-US" kern="100" dirty="0">
                <a:latin typeface="Calibri"/>
                <a:cs typeface="Times New Roman"/>
              </a:rPr>
              <a:t>和老年痴呆</a:t>
            </a:r>
            <a:r>
              <a:rPr lang="zh-CN" altLang="en-US" kern="100" dirty="0" smtClean="0">
                <a:latin typeface="Calibri"/>
                <a:cs typeface="Times New Roman"/>
              </a:rPr>
              <a:t>症两种疾病为例，设计并实现原发性头痛的临床诊断决策支持系统和老年痴呆症诊断</a:t>
            </a:r>
            <a:r>
              <a:rPr lang="zh-CN" altLang="zh-CN" dirty="0" smtClean="0">
                <a:latin typeface="Calibri"/>
                <a:cs typeface="Times New Roman"/>
              </a:rPr>
              <a:t>决策支持系统</a:t>
            </a:r>
            <a:r>
              <a:rPr lang="zh-CN" altLang="en-US" dirty="0" smtClean="0">
                <a:latin typeface="Calibri"/>
                <a:cs typeface="Times New Roman"/>
              </a:rPr>
              <a:t>，并对系统进行临床评估</a:t>
            </a:r>
            <a:endParaRPr lang="en-US" altLang="zh-CN" dirty="0" smtClean="0">
              <a:latin typeface="Calibri"/>
              <a:cs typeface="Times New Roman"/>
            </a:endParaRP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11433</TotalTime>
  <Words>3145</Words>
  <Application>Microsoft Office PowerPoint</Application>
  <PresentationFormat>全屏显示(4:3)</PresentationFormat>
  <Paragraphs>560</Paragraphs>
  <Slides>45</Slides>
  <Notes>17</Notes>
  <HiddenSlides>0</HiddenSlides>
  <MMClips>0</MMClips>
  <ScaleCrop>false</ScaleCrop>
  <HeadingPairs>
    <vt:vector size="4" baseType="variant">
      <vt:variant>
        <vt:lpstr>主题</vt:lpstr>
      </vt:variant>
      <vt:variant>
        <vt:i4>3</vt:i4>
      </vt:variant>
      <vt:variant>
        <vt:lpstr>幻灯片标题</vt:lpstr>
      </vt:variant>
      <vt:variant>
        <vt:i4>45</vt:i4>
      </vt:variant>
    </vt:vector>
  </HeadingPairs>
  <TitlesOfParts>
    <vt:vector size="48" baseType="lpstr">
      <vt:lpstr>Office 主题​​</vt:lpstr>
      <vt:lpstr>默认设计模板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543</cp:revision>
  <dcterms:created xsi:type="dcterms:W3CDTF">2013-12-18T05:22:15Z</dcterms:created>
  <dcterms:modified xsi:type="dcterms:W3CDTF">2014-01-05T07:37:53Z</dcterms:modified>
</cp:coreProperties>
</file>